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68" r:id="rId11"/>
    <p:sldId id="270" r:id="rId12"/>
    <p:sldId id="271" r:id="rId13"/>
    <p:sldId id="274" r:id="rId14"/>
    <p:sldId id="275" r:id="rId15"/>
    <p:sldId id="276" r:id="rId16"/>
    <p:sldId id="279" r:id="rId17"/>
    <p:sldId id="281" r:id="rId18"/>
    <p:sldId id="283" r:id="rId19"/>
    <p:sldId id="263" r:id="rId20"/>
    <p:sldId id="266" r:id="rId21"/>
    <p:sldId id="269" r:id="rId22"/>
    <p:sldId id="272" r:id="rId23"/>
    <p:sldId id="273" r:id="rId24"/>
    <p:sldId id="277" r:id="rId25"/>
    <p:sldId id="278" r:id="rId26"/>
    <p:sldId id="280" r:id="rId27"/>
    <p:sldId id="282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FDD"/>
    <a:srgbClr val="6E8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80CAD-D892-A9AA-2394-EBF0D4F8EDF1}" v="1435" dt="2024-02-07T04:33:36.839"/>
    <p1510:client id="{371C5347-59EE-5339-20FC-F03CB41D3749}" v="1136" dt="2024-02-07T03:49:49.765"/>
    <p1510:client id="{66EB8B22-ED05-CB04-ED02-603FFA1151F2}" v="2994" dt="2024-02-07T01:33:07.537"/>
    <p1510:client id="{BC57628D-E05E-6E0C-0733-5F2A44FEE63B}" v="87" dt="2024-02-06T12:07:56.449"/>
    <p1510:client id="{BE698BD9-606C-CD93-E9BF-AEDE6AC0A4CD}" v="9" dt="2024-02-07T11:14:21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6F485-DB6F-424F-8461-2EDAA427D1DE}" type="datetimeFigureOut"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F355E-D010-49DB-A61D-998EB91B736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2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Wireframe: high-level sketch of the page or functionality. Doesn’t contain detailed visual elements.</a:t>
            </a:r>
          </a:p>
          <a:p>
            <a:r>
              <a:rPr lang="en-US">
                <a:ea typeface="Calibri"/>
                <a:cs typeface="Calibri"/>
              </a:rPr>
              <a:t>Mockup: Static visual of the product and features.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F355E-D010-49DB-A61D-998EB91B736E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5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EE81-10B1-8B14-5C13-68150FB5D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114C8-5EE7-51E5-F4E2-B501D0DD5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616E6-5539-433D-F355-9C64018D9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39A0E-B7C4-992F-0233-B274D55D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9DB51-7CBA-846F-DDC0-2DB5E43C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5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A673-13E8-A9E7-F115-8E9DC3E0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ACF0F-D2B5-0232-867F-714B6C154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CA286-BC87-8860-0962-564CDB27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BD0B6-E8CC-91B7-4A69-346FA342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672D-125A-DC46-DBF5-FF207AEC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6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81DCD-E3CA-A362-4DEC-58AB46BE8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DF8A2-4315-0A38-7339-77AD3B68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4DE41-B0A2-5CE8-3B50-73C9E64B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16F8D-0818-4EB1-35DA-C2599998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A0ABE-BB8A-E72A-935C-3B9A850EB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1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16C8-4E86-2E5B-F92C-50545F0A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EBA8-F903-E3A0-7568-43A70BB1E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D2DBC-82E4-3684-5D46-3830D140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2BA6-E382-1BB8-3BB8-38B0DF207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63807-83C8-17E8-0AB3-8E7BF8A2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5CFF-5263-DBDC-044B-F9EEC7B2A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2C562-99A5-6232-A230-31EFCF990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B22C6-E299-9677-B1EC-10A60F76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420D7-9DC5-3976-DA43-5846E138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3A571-4291-A89E-73D9-79B6264C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7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99CC-7CE6-6352-1FC6-FB258F71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5D95-330F-1B2D-6181-703264F31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33060-5523-F5F3-5733-2B0344601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F0F02-0C43-65B2-CFF0-333E96CF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071DE-ADC3-D9D5-C551-45442FE7A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D488E-BE89-1A5B-92D3-7A4294E4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67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6126-0DD0-14DD-687C-020E95FE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F6152-7165-4AA7-0839-AFEAC86AC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601C6-74E4-FBE9-CA9B-6CE0CA211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DB663-640F-49CE-120F-051D875F2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83ED88-0B2E-07F8-E1EB-A47C829ED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8EF43-60D2-07F2-FAF7-3386BF1A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4DAA3C-E52F-C345-4148-3DFF34E4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DF6B20-A575-DC1B-AA7B-A5E1C5F6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5508-92D3-A876-6F06-CDE98D2E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F87C7-BC93-CF51-98AD-B2C4C89B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BE057-DAA5-3DD8-0E8F-CE9F53950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E066A-B322-A1F6-FD9F-4FFC1B92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5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65541-DDEF-2B6D-B62A-F0D37DF3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48DAE-9E7F-FFA4-ECF1-964004A28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A7B09-8466-FA95-1078-5FF18B50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4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0B9B-809F-B81F-3B78-77C7419C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56D63-F96F-3D13-F049-9BA3B2594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9D5B1-8FDF-A2DA-35B8-3E6969D06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7F872-8CA0-9E9D-FA65-97AB2E7F5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29AF5-F109-6F9F-1D6E-0E0254BA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CAC21-1317-7F1E-C1D7-F124D249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5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3BD1-439C-A045-5EEA-34AEAB7A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08F85-10A4-A80B-DBAC-11E12554D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B7DE3-4B14-240A-101D-C2B95CE01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CF004-5A02-4386-4FDD-2122D4062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192E4-7B6D-4EA3-D48B-2FB1776B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CDED9-ECAE-F8AC-0127-B801C227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1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A1A13C-218B-4E54-CDFF-78C64FB2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D7C34-3DC5-56BC-452A-5C7560EED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61D09-E946-1CF1-9ABA-E2174D3BC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5DA9B-F888-B747-A7FC-81FED2493F7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1AFE-9203-4E78-518E-F0A830CAF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80B50-A41E-8749-8E5D-DB7AA8C0F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57919-23B4-B243-8B0C-511581ABB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9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ngimg.com/download/19797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github.com/seenaimul/csi-quizap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figma.com/file/tGlAY3WfqdQTTY9TAqfYqC/QuizApp?type=design&amp;node-id=0%3A1&amp;mode=design&amp;t=3H4cGwGWay1mL9I8-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wareengineering.stackexchange.com/questions/156519/managing-multiple-people-working-on-a-project-with-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CC4AE-A76D-9C37-C16E-E852A1534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534" y="1242841"/>
            <a:ext cx="4398412" cy="2345242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</a:rPr>
              <a:t>Web Application Workshop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ndon South Bank University – Wozzad Help Centre">
            <a:extLst>
              <a:ext uri="{FF2B5EF4-FFF2-40B4-BE49-F238E27FC236}">
                <a16:creationId xmlns:a16="http://schemas.microsoft.com/office/drawing/2014/main" id="{E19101B2-FB21-DC3F-2BCF-1D0618A58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712068"/>
            <a:ext cx="3737164" cy="1448150"/>
          </a:xfrm>
          <a:prstGeom prst="rect">
            <a:avLst/>
          </a:prstGeom>
        </p:spPr>
      </p:pic>
      <p:pic>
        <p:nvPicPr>
          <p:cNvPr id="12" name="Picture 11" descr="A logo of a camera&#10;&#10;Description automatically generated">
            <a:extLst>
              <a:ext uri="{FF2B5EF4-FFF2-40B4-BE49-F238E27FC236}">
                <a16:creationId xmlns:a16="http://schemas.microsoft.com/office/drawing/2014/main" id="{0B410292-FEA1-B92B-7A15-CDCB909A3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02526" y="6282827"/>
            <a:ext cx="591837" cy="57196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7DDFE13F-B42E-B518-01A1-5B9DB8AC558A}"/>
              </a:ext>
            </a:extLst>
          </p:cNvPr>
          <p:cNvSpPr txBox="1"/>
          <p:nvPr/>
        </p:nvSpPr>
        <p:spPr>
          <a:xfrm>
            <a:off x="9768289" y="6426506"/>
            <a:ext cx="216665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err="1">
                <a:solidFill>
                  <a:schemeClr val="bg1"/>
                </a:solidFill>
                <a:cs typeface="Calibri"/>
              </a:rPr>
              <a:t>Lsbu_csi</a:t>
            </a:r>
            <a:r>
              <a:rPr lang="en-US" sz="1200">
                <a:solidFill>
                  <a:schemeClr val="bg1"/>
                </a:solidFill>
                <a:cs typeface="Calibri"/>
              </a:rPr>
              <a:t> ; </a:t>
            </a:r>
            <a:r>
              <a:rPr lang="en-US" sz="1200" err="1">
                <a:solidFill>
                  <a:schemeClr val="bg1"/>
                </a:solidFill>
                <a:cs typeface="Calibri"/>
              </a:rPr>
              <a:t>lsbu_csi_community</a:t>
            </a:r>
            <a:r>
              <a:rPr lang="en-US">
                <a:solidFill>
                  <a:schemeClr val="bg1"/>
                </a:solidFill>
                <a:cs typeface="Calibri"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CFFA3-18F9-4323-1140-EBC3329E36FB}"/>
              </a:ext>
            </a:extLst>
          </p:cNvPr>
          <p:cNvSpPr txBox="1"/>
          <p:nvPr/>
        </p:nvSpPr>
        <p:spPr>
          <a:xfrm>
            <a:off x="767509" y="3641074"/>
            <a:ext cx="42396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Book Antiqua"/>
              </a:rPr>
              <a:t>Computer Science and Informatics</a:t>
            </a:r>
          </a:p>
          <a:p>
            <a:r>
              <a:rPr lang="en-GB">
                <a:solidFill>
                  <a:schemeClr val="bg1"/>
                </a:solidFill>
                <a:latin typeface="Book Antiqua"/>
              </a:rPr>
              <a:t>School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294390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DE902-3E2A-A225-221D-E3405C16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642" y="281833"/>
            <a:ext cx="6893628" cy="251066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>
                <a:ea typeface="Calibri"/>
                <a:cs typeface="Calibri"/>
              </a:rPr>
              <a:t>Git has three states: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Modified: File has changed but not committed to the database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Staged: Marked a modified file in its current version. Ready to go in the next commit snapshot.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Committed: Data is safely stored in the local database.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89FC9C-C2BE-FDCE-D52D-43BFDCAE7D2E}"/>
              </a:ext>
            </a:extLst>
          </p:cNvPr>
          <p:cNvSpPr txBox="1">
            <a:spLocks/>
          </p:cNvSpPr>
          <p:nvPr/>
        </p:nvSpPr>
        <p:spPr>
          <a:xfrm>
            <a:off x="297873" y="3858285"/>
            <a:ext cx="6883731" cy="24215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Git project sections:</a:t>
            </a:r>
          </a:p>
          <a:p>
            <a:pPr lvl="1">
              <a:lnSpc>
                <a:spcPct val="170000"/>
              </a:lnSpc>
              <a:buFont typeface="Courier New" panose="020B0604020202020204" pitchFamily="34" charset="0"/>
              <a:buChar char="o"/>
            </a:pPr>
            <a:r>
              <a:rPr lang="en-US" b="1">
                <a:ea typeface="Calibri"/>
                <a:cs typeface="Calibri"/>
              </a:rPr>
              <a:t>Working Directory:</a:t>
            </a:r>
            <a:r>
              <a:rPr lang="en-US">
                <a:ea typeface="Calibri"/>
                <a:cs typeface="Calibri"/>
              </a:rPr>
              <a:t> Local directory of our project</a:t>
            </a:r>
          </a:p>
          <a:p>
            <a:pPr lvl="1">
              <a:lnSpc>
                <a:spcPct val="170000"/>
              </a:lnSpc>
              <a:buFont typeface="Courier New" panose="020B0604020202020204" pitchFamily="34" charset="0"/>
              <a:buChar char="o"/>
            </a:pPr>
            <a:r>
              <a:rPr lang="en-US" b="1">
                <a:ea typeface="Calibri"/>
                <a:cs typeface="Calibri"/>
              </a:rPr>
              <a:t>Staging area/index:</a:t>
            </a:r>
            <a:r>
              <a:rPr lang="en-US">
                <a:ea typeface="Calibri"/>
                <a:cs typeface="Calibri"/>
              </a:rPr>
              <a:t> Stores information on what will go into the next commit.</a:t>
            </a:r>
          </a:p>
          <a:p>
            <a:pPr lvl="1">
              <a:lnSpc>
                <a:spcPct val="170000"/>
              </a:lnSpc>
              <a:buFont typeface="Courier New" panose="020B0604020202020204" pitchFamily="34" charset="0"/>
              <a:buChar char="o"/>
            </a:pPr>
            <a:r>
              <a:rPr lang="en-US" b="1">
                <a:ea typeface="Calibri"/>
                <a:cs typeface="Calibri"/>
              </a:rPr>
              <a:t>Git directory:</a:t>
            </a:r>
            <a:r>
              <a:rPr lang="en-US">
                <a:ea typeface="Calibri"/>
                <a:cs typeface="Calibri"/>
              </a:rPr>
              <a:t> '.git' directory where Git stores all the information. </a:t>
            </a:r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If we delete this folder, git will lose all the tracking.</a:t>
            </a: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6" name="Picture 5" descr="A diagram of a project&#10;&#10;Description automatically generated">
            <a:extLst>
              <a:ext uri="{FF2B5EF4-FFF2-40B4-BE49-F238E27FC236}">
                <a16:creationId xmlns:a16="http://schemas.microsoft.com/office/drawing/2014/main" id="{0DD6F897-CC70-CFFA-36AB-D2AC07AC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2" y="847189"/>
            <a:ext cx="4661065" cy="40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9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0D9023-7ADF-F358-9978-945B6ADA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 Flow of the 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8EE27-47A9-3175-CF32-45DC88B1D2CD}"/>
              </a:ext>
            </a:extLst>
          </p:cNvPr>
          <p:cNvSpPr txBox="1"/>
          <p:nvPr/>
        </p:nvSpPr>
        <p:spPr>
          <a:xfrm>
            <a:off x="6095996" y="630936"/>
            <a:ext cx="5895463" cy="2096769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GitHub Repository: </a:t>
            </a:r>
            <a:r>
              <a:rPr lang="en-US" sz="20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https://github.com/seenaimul/csi-quizapp</a:t>
            </a: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diagram of a program&#10;&#10;Description automatically generated">
            <a:extLst>
              <a:ext uri="{FF2B5EF4-FFF2-40B4-BE49-F238E27FC236}">
                <a16:creationId xmlns:a16="http://schemas.microsoft.com/office/drawing/2014/main" id="{D8F6CF3B-F7B8-1125-AD65-96F2D1BF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48" y="2381209"/>
            <a:ext cx="11180256" cy="3849117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137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B46756-2B26-D473-262A-B94FFA3A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422619"/>
            <a:ext cx="7046026" cy="3865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3C14CD-EC45-04E7-0E9E-D9DBF9CA875D}"/>
              </a:ext>
            </a:extLst>
          </p:cNvPr>
          <p:cNvSpPr txBox="1"/>
          <p:nvPr/>
        </p:nvSpPr>
        <p:spPr>
          <a:xfrm>
            <a:off x="108857" y="98960"/>
            <a:ext cx="54824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Download git from: </a:t>
            </a:r>
            <a:r>
              <a:rPr lang="en-US" b="1">
                <a:ea typeface="+mn-lt"/>
                <a:cs typeface="+mn-lt"/>
                <a:hlinkClick r:id="rId3"/>
              </a:rPr>
              <a:t>https://git-scm.com/downloads</a:t>
            </a:r>
            <a:endParaRPr lang="en-US" b="1">
              <a:ea typeface="+mn-lt"/>
              <a:cs typeface="+mn-lt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FFFF5F-A567-8660-F26D-B3FDDE26D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29" y="3351456"/>
            <a:ext cx="7046026" cy="3410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A5BAE-FEE9-052B-462D-F873B6F58107}"/>
              </a:ext>
            </a:extLst>
          </p:cNvPr>
          <p:cNvSpPr txBox="1"/>
          <p:nvPr/>
        </p:nvSpPr>
        <p:spPr>
          <a:xfrm>
            <a:off x="7095506" y="2968830"/>
            <a:ext cx="54824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Create GitHub Account: </a:t>
            </a:r>
            <a:r>
              <a:rPr lang="en-US" b="1">
                <a:ea typeface="+mn-lt"/>
                <a:cs typeface="+mn-lt"/>
                <a:hlinkClick r:id="rId5"/>
              </a:rPr>
              <a:t>https://github.com/</a:t>
            </a:r>
            <a:endParaRPr lang="en-US" b="1">
              <a:ea typeface="+mn-lt"/>
              <a:cs typeface="+mn-lt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6228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09C2-EEF8-4EFB-AF2A-ED42BD01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88034"/>
            <a:ext cx="10515600" cy="810966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Copy the GitHub Repo in Your Account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93CDA4-D826-D098-80AB-B63AA07C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763" y="1335975"/>
            <a:ext cx="5040111" cy="426522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06CADF-A052-1A6E-428A-1B2817C6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128101"/>
            <a:ext cx="6996544" cy="3325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D1233C-ED69-22A9-FBC3-050F8902B762}"/>
              </a:ext>
            </a:extLst>
          </p:cNvPr>
          <p:cNvSpPr txBox="1"/>
          <p:nvPr/>
        </p:nvSpPr>
        <p:spPr>
          <a:xfrm>
            <a:off x="296883" y="4631376"/>
            <a:ext cx="775442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To clone from any public repository: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Go inside the repository and Click on the Green button 'Code'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Copy the HTTPS </a:t>
            </a:r>
            <a:r>
              <a:rPr lang="en-US" dirty="0" err="1">
                <a:ea typeface="Calibri"/>
                <a:cs typeface="Calibri"/>
              </a:rPr>
              <a:t>url</a:t>
            </a:r>
            <a:r>
              <a:rPr lang="en-US" dirty="0">
                <a:ea typeface="Calibri"/>
                <a:cs typeface="Calibri"/>
              </a:rPr>
              <a:t> of the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Once Git is installed, open any terminal/</a:t>
            </a:r>
            <a:r>
              <a:rPr lang="en-US" dirty="0" err="1">
                <a:ea typeface="Calibri"/>
                <a:cs typeface="Calibri"/>
              </a:rPr>
              <a:t>cmd</a:t>
            </a:r>
            <a:r>
              <a:rPr lang="en-US" dirty="0">
                <a:ea typeface="Calibri"/>
                <a:cs typeface="Calibri"/>
              </a:rPr>
              <a:t> prompt,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Go the location to save the project 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Type the command 'git clone &lt;</a:t>
            </a:r>
            <a:r>
              <a:rPr lang="en-US" dirty="0" err="1">
                <a:ea typeface="Calibri"/>
                <a:cs typeface="Calibri"/>
              </a:rPr>
              <a:t>url</a:t>
            </a:r>
            <a:r>
              <a:rPr lang="en-US" dirty="0">
                <a:ea typeface="Calibri"/>
                <a:cs typeface="Calibri"/>
              </a:rPr>
              <a:t>&gt;'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For example: </a:t>
            </a:r>
            <a:r>
              <a:rPr lang="en-US" b="1" dirty="0">
                <a:ea typeface="Calibri"/>
                <a:cs typeface="Calibri"/>
              </a:rPr>
              <a:t>git clone </a:t>
            </a:r>
            <a:r>
              <a:rPr lang="en-US" b="1" dirty="0">
                <a:ea typeface="+mn-lt"/>
                <a:cs typeface="+mn-lt"/>
              </a:rPr>
              <a:t>https://github.com/seenaimul/csi-quizapp.git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3ED9E-9737-E92B-8A42-B5DBC4DC5FA7}"/>
              </a:ext>
            </a:extLst>
          </p:cNvPr>
          <p:cNvSpPr txBox="1"/>
          <p:nvPr/>
        </p:nvSpPr>
        <p:spPr>
          <a:xfrm>
            <a:off x="7679376" y="900546"/>
            <a:ext cx="43443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Calibri"/>
                <a:cs typeface="Calibri"/>
              </a:rPr>
              <a:t>Click on the 'Fork' of the Repo to create a copy in your account.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1920FC-F605-2E5A-0D39-C2068B32CE15}"/>
              </a:ext>
            </a:extLst>
          </p:cNvPr>
          <p:cNvCxnSpPr/>
          <p:nvPr/>
        </p:nvCxnSpPr>
        <p:spPr>
          <a:xfrm flipH="1">
            <a:off x="5700899" y="1129887"/>
            <a:ext cx="2094015" cy="1201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5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5C7BB-6DCA-913A-772C-6B723C52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Copy the GitHub Repo in Your Account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8341B1-3B15-46A0-28C3-98988FE1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91" y="1718891"/>
            <a:ext cx="9988660" cy="51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35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8ED9E-EB02-EF54-A537-2EE5D9B91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Clone the Repo from Your account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266F716-B042-49D5-9F95-F7A7FFDB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1" y="1570449"/>
            <a:ext cx="8886482" cy="49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99FA8-0D89-312B-AD72-0E80DB0B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Commit and Global Configurations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FD2D8D-884B-5748-6551-35FFC2FF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59" y="1570449"/>
            <a:ext cx="10005297" cy="52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02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C08A7-C958-CDB1-2DA6-F8E9E4B23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First Commit and Global Configurations</a:t>
            </a: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D03881-2B97-44E0-A573-3CF8EDCD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46" y="2230031"/>
            <a:ext cx="4428270" cy="142857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92048D-3807-9F84-4C01-E1EF4515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15" y="3059249"/>
            <a:ext cx="5126032" cy="34829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DCF671-8790-E457-7B62-5B71B5170CEB}"/>
              </a:ext>
            </a:extLst>
          </p:cNvPr>
          <p:cNvCxnSpPr/>
          <p:nvPr/>
        </p:nvCxnSpPr>
        <p:spPr>
          <a:xfrm>
            <a:off x="5386677" y="3478658"/>
            <a:ext cx="2224522" cy="8368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computer screen with text&#10;&#10;Description automatically generated">
            <a:extLst>
              <a:ext uri="{FF2B5EF4-FFF2-40B4-BE49-F238E27FC236}">
                <a16:creationId xmlns:a16="http://schemas.microsoft.com/office/drawing/2014/main" id="{AE3245CF-28E6-3AF1-4ED0-37D362646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91" y="4276364"/>
            <a:ext cx="4396574" cy="890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7866EE-27A6-EFE0-7EC9-64F20189BC2F}"/>
              </a:ext>
            </a:extLst>
          </p:cNvPr>
          <p:cNvSpPr txBox="1"/>
          <p:nvPr/>
        </p:nvSpPr>
        <p:spPr>
          <a:xfrm>
            <a:off x="793305" y="5170346"/>
            <a:ext cx="4307799" cy="1615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US" sz="1400" kern="1200" dirty="0">
                <a:latin typeface="+mn-lt"/>
                <a:ea typeface="+mn-ea"/>
                <a:cs typeface="Calibri"/>
              </a:rPr>
              <a:t>When using for the first time, we should set these global configuration of user name and email.</a:t>
            </a:r>
            <a:endParaRPr lang="en-US" sz="1400" kern="1200" dirty="0">
              <a:latin typeface="+mn-lt"/>
              <a:cs typeface="Calibri"/>
            </a:endParaRPr>
          </a:p>
          <a:p>
            <a:pPr defTabSz="612648">
              <a:spcAft>
                <a:spcPts val="600"/>
              </a:spcAft>
            </a:pPr>
            <a:r>
              <a:rPr lang="en-US" sz="1400" kern="1200" dirty="0">
                <a:latin typeface="+mn-lt"/>
                <a:ea typeface="+mn-ea"/>
                <a:cs typeface="Calibri"/>
              </a:rPr>
              <a:t>'</a:t>
            </a:r>
            <a:r>
              <a:rPr lang="en-US" sz="1400" b="1" kern="1200" dirty="0">
                <a:latin typeface="+mn-lt"/>
                <a:ea typeface="+mn-ea"/>
                <a:cs typeface="Calibri"/>
              </a:rPr>
              <a:t>git config --list</a:t>
            </a:r>
            <a:r>
              <a:rPr lang="en-US" sz="1400" kern="1200" dirty="0">
                <a:latin typeface="+mn-lt"/>
                <a:ea typeface="+mn-ea"/>
                <a:cs typeface="Calibri"/>
              </a:rPr>
              <a:t>' will list all the configurations</a:t>
            </a:r>
            <a:endParaRPr lang="en-US" sz="1400" kern="1200" dirty="0">
              <a:latin typeface="+mn-lt"/>
              <a:ea typeface="Calibri"/>
              <a:cs typeface="Calibri"/>
            </a:endParaRPr>
          </a:p>
          <a:p>
            <a:pPr defTabSz="612648">
              <a:spcAft>
                <a:spcPts val="600"/>
              </a:spcAft>
            </a:pPr>
            <a:endParaRPr lang="en-US" sz="1400" kern="1200">
              <a:latin typeface="+mn-lt"/>
              <a:cs typeface="Calibri"/>
            </a:endParaRPr>
          </a:p>
          <a:p>
            <a:pPr defTabSz="612648">
              <a:spcAft>
                <a:spcPts val="600"/>
              </a:spcAft>
            </a:pPr>
            <a:r>
              <a:rPr lang="en-US" sz="1400" kern="1200" dirty="0">
                <a:latin typeface="+mn-lt"/>
                <a:ea typeface="+mn-ea"/>
                <a:cs typeface="Calibri"/>
              </a:rPr>
              <a:t>Note: </a:t>
            </a:r>
            <a:r>
              <a:rPr lang="en-US" sz="1400" kern="1200" dirty="0">
                <a:solidFill>
                  <a:srgbClr val="B50000"/>
                </a:solidFill>
                <a:latin typeface="+mn-lt"/>
                <a:ea typeface="+mn-ea"/>
                <a:cs typeface="Calibri"/>
              </a:rPr>
              <a:t>keeping the same username and email of the GitHub account is my personal choice.</a:t>
            </a:r>
            <a:endParaRPr lang="en-US" sz="1400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2C965-F9C6-E444-5168-CAC7BDF758DF}"/>
              </a:ext>
            </a:extLst>
          </p:cNvPr>
          <p:cNvSpPr txBox="1"/>
          <p:nvPr/>
        </p:nvSpPr>
        <p:spPr>
          <a:xfrm>
            <a:off x="6167652" y="2552971"/>
            <a:ext cx="44571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US" sz="1400" kern="1200">
                <a:latin typeface="+mn-lt"/>
                <a:ea typeface="+mn-ea"/>
                <a:cs typeface="Calibri"/>
              </a:rPr>
              <a:t>In the first ever Git push, GitHub will show the prompt for authentication.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1B7AF-716C-DD00-748B-2D4A580A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Installation of Live Server Extension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7D011DB-5EF9-A432-4418-FE225528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87" y="348342"/>
            <a:ext cx="4253971" cy="627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6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29C62-BF26-8F8B-B188-F23EC36E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Autofit/>
          </a:bodyPr>
          <a:lstStyle/>
          <a:p>
            <a:r>
              <a:rPr lang="en-US" sz="4800" b="1">
                <a:ea typeface="+mj-lt"/>
                <a:cs typeface="+mj-lt"/>
              </a:rPr>
              <a:t>What is web development?</a:t>
            </a:r>
            <a:endParaRPr lang="en-US" sz="4800">
              <a:cs typeface="Calibri Light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omputer and tablet with text overlay&#10;&#10;Description automatically generated">
            <a:extLst>
              <a:ext uri="{FF2B5EF4-FFF2-40B4-BE49-F238E27FC236}">
                <a16:creationId xmlns:a16="http://schemas.microsoft.com/office/drawing/2014/main" id="{B8D6BEB4-5EC3-F0E4-33F5-CD31C2F2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461940"/>
            <a:ext cx="4777381" cy="376437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F360-A2F8-7C61-203B-7FA5F38B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583390"/>
            <a:ext cx="5458838" cy="41925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500">
              <a:ea typeface="Calibri" panose="020F0502020204030204"/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Web Development usually refers to developing the website for the Internet (World Wide Web) or for an Intranet (Private network).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Also known as Web Programming.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It is the creation of Dynamic Web Applications.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Examples of Web Applications are Social networking sites like Facebook or E-commerce sites like Amazon, Flipkart, etc.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There are two broad division of Web Development.</a:t>
            </a: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Front-end Development (also called Client-side Development)</a:t>
            </a:r>
            <a:endParaRPr lang="en-US" sz="2000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Back-end Development (also called Server-side Development).</a:t>
            </a:r>
            <a:endParaRPr lang="en-US" sz="20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301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F098A-8CD1-D267-5AE2-B2D066DB3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Workshop Plan</a:t>
            </a:r>
            <a:endParaRPr lang="en-US" sz="5400"/>
          </a:p>
        </p:txBody>
      </p:sp>
      <p:pic>
        <p:nvPicPr>
          <p:cNvPr id="13" name="Picture 12" descr="Technological background">
            <a:extLst>
              <a:ext uri="{FF2B5EF4-FFF2-40B4-BE49-F238E27FC236}">
                <a16:creationId xmlns:a16="http://schemas.microsoft.com/office/drawing/2014/main" id="{FFB0461B-2541-CC21-3A4B-22DF0980E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9" r="34216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4C4C-DD37-981E-7366-4B5882D49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800">
                <a:ea typeface="+mn-lt"/>
                <a:cs typeface="+mn-lt"/>
              </a:rPr>
              <a:t>Session 1: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+mn-lt"/>
                <a:cs typeface="+mn-lt"/>
              </a:rPr>
              <a:t>Introduction to Figma</a:t>
            </a:r>
            <a:endParaRPr lang="en-GB" sz="18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+mn-lt"/>
                <a:cs typeface="+mn-lt"/>
              </a:rPr>
              <a:t>Wireframe design of the application.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+mn-lt"/>
                <a:cs typeface="+mn-lt"/>
              </a:rPr>
              <a:t>Get Git and GitHub ready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+mn-lt"/>
                <a:cs typeface="+mn-lt"/>
              </a:rPr>
              <a:t>Introduction to Web Development</a:t>
            </a:r>
          </a:p>
          <a:p>
            <a:r>
              <a:rPr lang="en-GB" sz="1800">
                <a:ea typeface="+mn-lt"/>
                <a:cs typeface="+mn-lt"/>
              </a:rPr>
              <a:t>Session 2- 4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+mn-lt"/>
                <a:cs typeface="+mn-lt"/>
              </a:rPr>
              <a:t>Develop the website ( HTML CSS)</a:t>
            </a:r>
            <a:endParaRPr lang="en-GB" sz="18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+mn-lt"/>
                <a:cs typeface="+mn-lt"/>
              </a:rPr>
              <a:t>Use Git and GitHub.</a:t>
            </a:r>
            <a:endParaRPr lang="en-GB" sz="18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+mn-lt"/>
                <a:cs typeface="+mn-lt"/>
              </a:rPr>
              <a:t>Database creation (MySQL)</a:t>
            </a:r>
            <a:endParaRPr lang="en-GB" sz="1800">
              <a:ea typeface="Calibri"/>
              <a:cs typeface="Calibri"/>
            </a:endParaRPr>
          </a:p>
          <a:p>
            <a:r>
              <a:rPr lang="en-GB" sz="1800">
                <a:ea typeface="Calibri"/>
                <a:cs typeface="Calibri"/>
              </a:rPr>
              <a:t>Session 5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Calibri"/>
                <a:cs typeface="Calibri"/>
              </a:rPr>
              <a:t>Deploy the Website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Calibri"/>
                <a:cs typeface="Calibri"/>
              </a:rPr>
              <a:t>Share on </a:t>
            </a:r>
            <a:r>
              <a:rPr lang="en-GB" sz="1800" err="1">
                <a:ea typeface="Calibri"/>
                <a:cs typeface="Calibri"/>
              </a:rPr>
              <a:t>Linkedin</a:t>
            </a:r>
            <a:r>
              <a:rPr lang="en-GB" sz="1800">
                <a:ea typeface="Calibri"/>
                <a:cs typeface="Calibri"/>
              </a:rPr>
              <a:t> Profile</a:t>
            </a:r>
            <a:r>
              <a:rPr lang="en-GB" sz="1800">
                <a:latin typeface="Times New Roman"/>
                <a:ea typeface="Calibri"/>
                <a:cs typeface="Times New Roman"/>
              </a:rPr>
              <a:t> </a:t>
            </a:r>
          </a:p>
          <a:p>
            <a:endParaRPr lang="en-GB" sz="1500">
              <a:ea typeface="Calibri"/>
              <a:cs typeface="Calibri"/>
            </a:endParaRPr>
          </a:p>
          <a:p>
            <a:endParaRPr lang="en-GB" sz="1500">
              <a:ea typeface="Calibri"/>
              <a:cs typeface="Calibri"/>
            </a:endParaRPr>
          </a:p>
          <a:p>
            <a:endParaRPr lang="en-GB" sz="1500">
              <a:ea typeface="Calibri"/>
              <a:cs typeface="Calibri"/>
            </a:endParaRPr>
          </a:p>
          <a:p>
            <a:endParaRPr lang="en-US" sz="1500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68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1969-33C4-5A26-7F6B-64B66254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Front-End Development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5D5C2-06B9-257B-50D9-8C0DF6F23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74" y="1424572"/>
            <a:ext cx="760128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342900" indent="-342900"/>
            <a:r>
              <a:rPr lang="en-US" sz="2000">
                <a:ea typeface="+mn-lt"/>
                <a:cs typeface="+mn-lt"/>
              </a:rPr>
              <a:t>Front end development refers to producing a web application so that a user can see and interact with them directly.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342900" indent="-342900"/>
            <a:r>
              <a:rPr lang="en-US" sz="2000">
                <a:ea typeface="+mn-lt"/>
                <a:cs typeface="+mn-lt"/>
              </a:rPr>
              <a:t>It is also known as Client-side development.</a:t>
            </a:r>
          </a:p>
          <a:p>
            <a:pPr marL="342900" indent="-342900"/>
            <a:r>
              <a:rPr lang="en-US" sz="2000">
                <a:ea typeface="+mn-lt"/>
                <a:cs typeface="+mn-lt"/>
              </a:rPr>
              <a:t>It focuses on the visual elements of a website that a user will interact with.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342900" indent="-342900"/>
            <a:r>
              <a:rPr lang="en-US" sz="2000">
                <a:ea typeface="+mn-lt"/>
                <a:cs typeface="+mn-lt"/>
              </a:rPr>
              <a:t>A front-end developer has one general responsibility: to ensure that website visitors can easily interact with the page. They do this through the combination of design, technology and programming to code a website's appearance, as well as taking care of debugging.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342900" indent="-342900"/>
            <a:r>
              <a:rPr lang="en-US" sz="2000">
                <a:ea typeface="+mn-lt"/>
                <a:cs typeface="+mn-lt"/>
              </a:rPr>
              <a:t>The common technologies we can use in front-end development are:</a:t>
            </a:r>
            <a:endParaRPr lang="en-US" sz="2000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HTML</a:t>
            </a:r>
            <a:endParaRPr lang="en-US" sz="2000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 CSS</a:t>
            </a:r>
            <a:endParaRPr lang="en-US" sz="2000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JAVASCRIPT</a:t>
            </a:r>
            <a:endParaRPr lang="en-US" sz="2000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group of logos with text&#10;&#10;Description automatically generated">
            <a:extLst>
              <a:ext uri="{FF2B5EF4-FFF2-40B4-BE49-F238E27FC236}">
                <a16:creationId xmlns:a16="http://schemas.microsoft.com/office/drawing/2014/main" id="{40DF2B39-486B-F3A2-7470-6D772F12A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5" r="5451" b="-578"/>
          <a:stretch/>
        </p:blipFill>
        <p:spPr>
          <a:xfrm>
            <a:off x="7887285" y="710865"/>
            <a:ext cx="4186891" cy="233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6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502C-A89D-5F76-9BEE-EA9AD164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cs typeface="Calibri Light"/>
              </a:rPr>
              <a:t>HTML </a:t>
            </a:r>
            <a:r>
              <a:rPr lang="en-US" sz="2800" b="1">
                <a:latin typeface="Calibri Light"/>
                <a:cs typeface="Calibri Light"/>
              </a:rPr>
              <a:t>(</a:t>
            </a:r>
            <a:r>
              <a:rPr lang="en-US" sz="2800" b="1">
                <a:latin typeface="Calibri"/>
                <a:cs typeface="Calibri"/>
              </a:rPr>
              <a:t>Hyper Text Markup Language)</a:t>
            </a:r>
            <a:endParaRPr lang="en-US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3AA06-9EE0-6FF2-FB78-FB348208C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6864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/>
            <a:endParaRPr lang="en-US">
              <a:cs typeface="Calibri" panose="020F0502020204030204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Hypertext means that the document contains links that allow the reader to jump to other places in the document.</a:t>
            </a:r>
            <a:endParaRPr lang="en-US">
              <a:cs typeface="Calibri" panose="020F0502020204030204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A Markup Language is a way that computers speak to each other to control how text is processed and presented.</a:t>
            </a:r>
            <a:endParaRPr lang="en-US">
              <a:cs typeface="Calibri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It describes the structure of a web page and consists series of elements. It acts as a skeleton for a website since it is used to make the structure of a website.</a:t>
            </a:r>
            <a:endParaRPr lang="en-US">
              <a:cs typeface="Calibri" panose="020F0502020204030204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Its elements tells browser how to display the content.</a:t>
            </a:r>
            <a:endParaRPr lang="en-US">
              <a:cs typeface="Calibri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Its code is written in Notepad or any text editor but save it as .</a:t>
            </a:r>
            <a:r>
              <a:rPr lang="en-US" err="1">
                <a:ea typeface="+mn-lt"/>
                <a:cs typeface="+mn-lt"/>
              </a:rPr>
              <a:t>htm</a:t>
            </a:r>
            <a:r>
              <a:rPr lang="en-US">
                <a:ea typeface="+mn-lt"/>
                <a:cs typeface="+mn-lt"/>
              </a:rPr>
              <a:t> or .html extension.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Picture 3" descr="A logo with a white and orange design&#10;&#10;Description automatically generated">
            <a:extLst>
              <a:ext uri="{FF2B5EF4-FFF2-40B4-BE49-F238E27FC236}">
                <a16:creationId xmlns:a16="http://schemas.microsoft.com/office/drawing/2014/main" id="{29D2F3FB-1A46-02B6-6CA5-79F9A377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642" y="362284"/>
            <a:ext cx="2438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67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6C5F8-50E1-79B6-B18D-979D26A6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 of an HTML program</a:t>
            </a:r>
          </a:p>
        </p:txBody>
      </p:sp>
      <p:pic>
        <p:nvPicPr>
          <p:cNvPr id="4" name="Content Placeholder 3" descr="Mike Dastic Basic HTML structure | Devpost">
            <a:extLst>
              <a:ext uri="{FF2B5EF4-FFF2-40B4-BE49-F238E27FC236}">
                <a16:creationId xmlns:a16="http://schemas.microsoft.com/office/drawing/2014/main" id="{F22DDF9B-C418-AE88-EF9A-8C1B48714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790" y="1160161"/>
            <a:ext cx="7235226" cy="42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7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AD39-9A3A-BBD2-8F7B-FEB557E7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Common HTML Tags</a:t>
            </a:r>
            <a:endParaRPr lang="en-US" sz="4000" b="1"/>
          </a:p>
        </p:txBody>
      </p:sp>
      <p:pic>
        <p:nvPicPr>
          <p:cNvPr id="4" name="Content Placeholder 3" descr="A table with text on it&#10;&#10;Description automatically generated">
            <a:extLst>
              <a:ext uri="{FF2B5EF4-FFF2-40B4-BE49-F238E27FC236}">
                <a16:creationId xmlns:a16="http://schemas.microsoft.com/office/drawing/2014/main" id="{E638C4A6-9823-4D2D-1201-4F3EDFC6F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726" y="1286649"/>
            <a:ext cx="10515600" cy="4279605"/>
          </a:xfrm>
        </p:spPr>
      </p:pic>
      <p:pic>
        <p:nvPicPr>
          <p:cNvPr id="6" name="Picture 5" descr="A cartoon of a moose&#10;&#10;Description automatically generated">
            <a:extLst>
              <a:ext uri="{FF2B5EF4-FFF2-40B4-BE49-F238E27FC236}">
                <a16:creationId xmlns:a16="http://schemas.microsoft.com/office/drawing/2014/main" id="{A066A2D6-4AF5-D841-64ED-D306D3B13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0" r="-162" b="6322"/>
          <a:stretch/>
        </p:blipFill>
        <p:spPr>
          <a:xfrm>
            <a:off x="1512387" y="5560344"/>
            <a:ext cx="8271561" cy="13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31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BE0D0A70-70A8-D6E8-3358-C4AA71965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819" y="480644"/>
            <a:ext cx="2965533" cy="41732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2" name="Arc 31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2CE80-0837-4C71-402E-6555F8F3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0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CSS </a:t>
            </a:r>
            <a:r>
              <a:rPr lang="en-US" b="1">
                <a:latin typeface="Calibri Light"/>
                <a:cs typeface="Calibri Light"/>
              </a:rPr>
              <a:t>(</a:t>
            </a:r>
            <a:r>
              <a:rPr lang="en-US" b="1">
                <a:latin typeface="Calibri"/>
                <a:cs typeface="Calibri"/>
              </a:rPr>
              <a:t>Cascading Style Sheets)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025B1-BE8F-0FB4-3DE0-DC74E428F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6567905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sz="2400">
                <a:ea typeface="+mn-lt"/>
                <a:cs typeface="+mn-lt"/>
              </a:rPr>
              <a:t>Cascading Style Sheets (CSS) describes how HTML elements are to be displayed on screen. It is a simply designed language intended to simplify the process of making web pages presentable. It is used to style our website.</a:t>
            </a:r>
          </a:p>
          <a:p>
            <a:pPr marL="457200" indent="-457200"/>
            <a:r>
              <a:rPr lang="en-US" sz="2400">
                <a:ea typeface="+mn-lt"/>
                <a:cs typeface="+mn-lt"/>
              </a:rPr>
              <a:t>CSS saves a lot of work. It can control the layout of multiple web pages all at once.</a:t>
            </a:r>
            <a:endParaRPr lang="en-US" sz="2400">
              <a:cs typeface="Calibri" panose="020F0502020204030204"/>
            </a:endParaRPr>
          </a:p>
          <a:p>
            <a:pPr marL="457200" indent="-457200"/>
            <a:r>
              <a:rPr lang="en-US" sz="2400">
                <a:ea typeface="+mn-lt"/>
                <a:cs typeface="+mn-lt"/>
              </a:rPr>
              <a:t>It is also responsible for responsive layouts of a website.</a:t>
            </a:r>
          </a:p>
          <a:p>
            <a:pPr marL="457200" indent="-457200"/>
            <a:r>
              <a:rPr lang="en-US" sz="2400">
                <a:ea typeface="+mn-lt"/>
                <a:cs typeface="+mn-lt"/>
              </a:rPr>
              <a:t>It is also written in any text editor but save as .</a:t>
            </a:r>
            <a:r>
              <a:rPr lang="en-US" sz="2400" err="1">
                <a:ea typeface="+mn-lt"/>
                <a:cs typeface="+mn-lt"/>
              </a:rPr>
              <a:t>css</a:t>
            </a:r>
            <a:r>
              <a:rPr lang="en-US" sz="2400">
                <a:ea typeface="+mn-lt"/>
                <a:cs typeface="+mn-lt"/>
              </a:rPr>
              <a:t> extension.</a:t>
            </a:r>
          </a:p>
        </p:txBody>
      </p:sp>
    </p:spTree>
    <p:extLst>
      <p:ext uri="{BB962C8B-B14F-4D97-AF65-F5344CB8AC3E}">
        <p14:creationId xmlns:p14="http://schemas.microsoft.com/office/powerpoint/2010/main" val="1300946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94FB-FD8F-6142-40D6-0B426F10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Let's look at the syntax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A0057-D93F-684F-F616-F13324A6F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For example: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 sz="2400">
                <a:ea typeface="+mn-lt"/>
                <a:cs typeface="+mn-lt"/>
              </a:rPr>
              <a:t>text should be red.</a:t>
            </a:r>
          </a:p>
          <a:p>
            <a:endParaRPr lang="en-US" sz="2400">
              <a:cs typeface="Calibri" panose="020F0502020204030204"/>
            </a:endParaRPr>
          </a:p>
          <a:p>
            <a:endParaRPr lang="en-US" sz="2400">
              <a:cs typeface="Calibri" panose="020F0502020204030204"/>
            </a:endParaRPr>
          </a:p>
        </p:txBody>
      </p:sp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8FBB012B-C660-C992-A431-FD69E1F6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695" y="2338472"/>
            <a:ext cx="3665454" cy="1258637"/>
          </a:xfrm>
          <a:prstGeom prst="rect">
            <a:avLst/>
          </a:prstGeom>
        </p:spPr>
      </p:pic>
      <p:pic>
        <p:nvPicPr>
          <p:cNvPr id="10" name="Picture 9" descr="A close-up of a computer code&#10;&#10;Description automatically generated">
            <a:extLst>
              <a:ext uri="{FF2B5EF4-FFF2-40B4-BE49-F238E27FC236}">
                <a16:creationId xmlns:a16="http://schemas.microsoft.com/office/drawing/2014/main" id="{258EE675-B0F7-B2F9-74D0-052BA81C1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66" y="2431549"/>
            <a:ext cx="4152900" cy="2609850"/>
          </a:xfrm>
          <a:prstGeom prst="rect">
            <a:avLst/>
          </a:prstGeom>
        </p:spPr>
      </p:pic>
      <p:pic>
        <p:nvPicPr>
          <p:cNvPr id="11" name="Picture 10" descr="A yellow square with black text&#10;&#10;Description automatically generated">
            <a:extLst>
              <a:ext uri="{FF2B5EF4-FFF2-40B4-BE49-F238E27FC236}">
                <a16:creationId xmlns:a16="http://schemas.microsoft.com/office/drawing/2014/main" id="{1B3AA975-6ABC-B42A-9675-1C7E81B8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369" y="3782261"/>
            <a:ext cx="3850106" cy="1258637"/>
          </a:xfrm>
          <a:prstGeom prst="rect">
            <a:avLst/>
          </a:prstGeom>
        </p:spPr>
      </p:pic>
      <p:pic>
        <p:nvPicPr>
          <p:cNvPr id="12" name="Picture 11" descr="A yellow square with black text&#10;&#10;Description automatically generated">
            <a:extLst>
              <a:ext uri="{FF2B5EF4-FFF2-40B4-BE49-F238E27FC236}">
                <a16:creationId xmlns:a16="http://schemas.microsoft.com/office/drawing/2014/main" id="{CE37FC83-8201-E98E-6C0A-E5A8559DB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560" y="3785185"/>
            <a:ext cx="2618039" cy="129289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2B6DD1-22B4-1775-618F-474F848B928F}"/>
              </a:ext>
            </a:extLst>
          </p:cNvPr>
          <p:cNvCxnSpPr/>
          <p:nvPr/>
        </p:nvCxnSpPr>
        <p:spPr>
          <a:xfrm>
            <a:off x="6663991" y="2914149"/>
            <a:ext cx="660399" cy="25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C156FB-F079-64AE-5361-F69BF94690A8}"/>
              </a:ext>
            </a:extLst>
          </p:cNvPr>
          <p:cNvCxnSpPr/>
          <p:nvPr/>
        </p:nvCxnSpPr>
        <p:spPr>
          <a:xfrm flipV="1">
            <a:off x="6887076" y="4091740"/>
            <a:ext cx="820821" cy="235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496E1D-2AF2-C50E-205A-E91EC9369799}"/>
              </a:ext>
            </a:extLst>
          </p:cNvPr>
          <p:cNvCxnSpPr/>
          <p:nvPr/>
        </p:nvCxnSpPr>
        <p:spPr>
          <a:xfrm flipH="1" flipV="1">
            <a:off x="10364036" y="4194510"/>
            <a:ext cx="823495" cy="48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781651D-F43F-5000-C405-79D805940AAD}"/>
              </a:ext>
            </a:extLst>
          </p:cNvPr>
          <p:cNvSpPr txBox="1"/>
          <p:nvPr/>
        </p:nvSpPr>
        <p:spPr>
          <a:xfrm>
            <a:off x="497973" y="5290552"/>
            <a:ext cx="1062789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The </a:t>
            </a:r>
            <a:r>
              <a:rPr lang="en-US" sz="2400" b="1">
                <a:solidFill>
                  <a:srgbClr val="111111"/>
                </a:solidFill>
                <a:ea typeface="+mn-lt"/>
                <a:cs typeface="+mn-lt"/>
              </a:rPr>
              <a:t>selector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 is </a:t>
            </a:r>
            <a:r>
              <a:rPr lang="en-US" sz="2400">
                <a:solidFill>
                  <a:srgbClr val="111111"/>
                </a:solidFill>
                <a:latin typeface="Consolas"/>
              </a:rPr>
              <a:t>body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, which targets all text within the </a:t>
            </a:r>
            <a:r>
              <a:rPr lang="en-US" sz="2400">
                <a:solidFill>
                  <a:srgbClr val="111111"/>
                </a:solidFill>
                <a:latin typeface="Consolas"/>
              </a:rPr>
              <a:t>&lt;body&gt;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 element.</a:t>
            </a: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The </a:t>
            </a:r>
            <a:r>
              <a:rPr lang="en-US" sz="2400" b="1">
                <a:solidFill>
                  <a:srgbClr val="111111"/>
                </a:solidFill>
                <a:ea typeface="+mn-lt"/>
                <a:cs typeface="+mn-lt"/>
              </a:rPr>
              <a:t>property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 is </a:t>
            </a:r>
            <a:r>
              <a:rPr lang="en-US" sz="2400">
                <a:solidFill>
                  <a:srgbClr val="111111"/>
                </a:solidFill>
                <a:latin typeface="Consolas"/>
              </a:rPr>
              <a:t>color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, specifying the text color.</a:t>
            </a: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The </a:t>
            </a:r>
            <a:r>
              <a:rPr lang="en-US" sz="2400" b="1">
                <a:solidFill>
                  <a:srgbClr val="111111"/>
                </a:solidFill>
                <a:ea typeface="+mn-lt"/>
                <a:cs typeface="+mn-lt"/>
              </a:rPr>
              <a:t>value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 assigned to the property is </a:t>
            </a:r>
            <a:r>
              <a:rPr lang="en-US" sz="2400">
                <a:solidFill>
                  <a:srgbClr val="111111"/>
                </a:solidFill>
                <a:latin typeface="Consolas"/>
              </a:rPr>
              <a:t>red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.</a:t>
            </a:r>
            <a:endParaRPr lang="en-US" sz="2400">
              <a:cs typeface="Calibri"/>
            </a:endParaRPr>
          </a:p>
          <a:p>
            <a:pPr algn="l"/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7674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background with black text and black text&#10;&#10;Description automatically generated">
            <a:extLst>
              <a:ext uri="{FF2B5EF4-FFF2-40B4-BE49-F238E27FC236}">
                <a16:creationId xmlns:a16="http://schemas.microsoft.com/office/drawing/2014/main" id="{69BFCAF5-E4C1-7099-84E8-7BC230473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09" r="144" b="3110"/>
          <a:stretch/>
        </p:blipFill>
        <p:spPr>
          <a:xfrm>
            <a:off x="2161087" y="68891"/>
            <a:ext cx="7869837" cy="285769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5CF7CC-CF94-D054-EEAB-878F06445AEC}"/>
              </a:ext>
            </a:extLst>
          </p:cNvPr>
          <p:cNvSpPr txBox="1"/>
          <p:nvPr/>
        </p:nvSpPr>
        <p:spPr>
          <a:xfrm>
            <a:off x="100262" y="3024605"/>
            <a:ext cx="5658184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highlight>
                  <a:srgbClr val="E0DFDD"/>
                </a:highlight>
                <a:latin typeface="Calibri"/>
                <a:cs typeface="Calibri"/>
              </a:rPr>
              <a:t>background-color: light-blue;</a:t>
            </a:r>
            <a:r>
              <a:rPr lang="en-US" sz="2000">
                <a:highlight>
                  <a:srgbClr val="E0DFDD"/>
                </a:highlight>
                <a:ea typeface="+mn-lt"/>
                <a:cs typeface="+mn-lt"/>
              </a:rPr>
              <a:t>: This property sets the background color of an element to light blue.</a:t>
            </a:r>
            <a:endParaRPr lang="en-US" sz="2000">
              <a:highlight>
                <a:srgbClr val="E0DFDD"/>
              </a:highlight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highlight>
                  <a:srgbClr val="E0DFDD"/>
                </a:highlight>
                <a:latin typeface="Calibri"/>
                <a:cs typeface="Calibri"/>
              </a:rPr>
              <a:t>cursor: pointer;</a:t>
            </a:r>
            <a:r>
              <a:rPr lang="en-US" sz="2000">
                <a:highlight>
                  <a:srgbClr val="E0DFDD"/>
                </a:highlight>
                <a:ea typeface="+mn-lt"/>
                <a:cs typeface="+mn-lt"/>
              </a:rPr>
              <a:t>: When applied to an element, it changes the cursor to a pointer (usually a hand) when hovering over that element. This indicates that the element is clickable.</a:t>
            </a:r>
            <a:endParaRPr lang="en-US" sz="2000">
              <a:highlight>
                <a:srgbClr val="E0DFDD"/>
              </a:highlight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highlight>
                  <a:srgbClr val="E0DFDD"/>
                </a:highlight>
                <a:latin typeface="Calibri"/>
                <a:cs typeface="Calibri"/>
              </a:rPr>
              <a:t>display: none;</a:t>
            </a:r>
            <a:r>
              <a:rPr lang="en-US" sz="2000">
                <a:highlight>
                  <a:srgbClr val="E0DFDD"/>
                </a:highlight>
                <a:ea typeface="+mn-lt"/>
                <a:cs typeface="+mn-lt"/>
              </a:rPr>
              <a:t>: This property hides an element from view. It effectively removes the element from the layout, making it invisible.</a:t>
            </a:r>
            <a:endParaRPr lang="en-US" sz="2000">
              <a:highlight>
                <a:srgbClr val="E0DFDD"/>
              </a:highlight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highlight>
                  <a:srgbClr val="E0DFDD"/>
                </a:highlight>
                <a:latin typeface="Calibri"/>
                <a:cs typeface="Calibri"/>
              </a:rPr>
              <a:t>font-weight: 700;</a:t>
            </a:r>
            <a:r>
              <a:rPr lang="en-US" sz="2000">
                <a:highlight>
                  <a:srgbClr val="E0DFDD"/>
                </a:highlight>
                <a:ea typeface="+mn-lt"/>
                <a:cs typeface="+mn-lt"/>
              </a:rPr>
              <a:t>: This property makes the text within an element bold. The value </a:t>
            </a:r>
            <a:r>
              <a:rPr lang="en-US" sz="2000">
                <a:highlight>
                  <a:srgbClr val="E0DFDD"/>
                </a:highlight>
                <a:latin typeface="Calibri"/>
                <a:cs typeface="Calibri"/>
              </a:rPr>
              <a:t>700</a:t>
            </a:r>
            <a:r>
              <a:rPr lang="en-US" sz="2000">
                <a:highlight>
                  <a:srgbClr val="E0DFDD"/>
                </a:highlight>
                <a:ea typeface="+mn-lt"/>
                <a:cs typeface="+mn-lt"/>
              </a:rPr>
              <a:t> corresponds to the bold font weight.</a:t>
            </a:r>
            <a:endParaRPr lang="en-US" sz="2000">
              <a:highlight>
                <a:srgbClr val="E0DFDD"/>
              </a:highlight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highlight>
                <a:srgbClr val="E0DFDD"/>
              </a:highlight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40D55-2ADB-9FDB-51B6-219DB018C30D}"/>
              </a:ext>
            </a:extLst>
          </p:cNvPr>
          <p:cNvSpPr txBox="1"/>
          <p:nvPr/>
        </p:nvSpPr>
        <p:spPr>
          <a:xfrm>
            <a:off x="5567946" y="3024605"/>
            <a:ext cx="670092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>
                <a:highlight>
                  <a:srgbClr val="E0DFDD"/>
                </a:highlight>
                <a:cs typeface="Calibri"/>
              </a:rPr>
              <a:t>text-align center;: When applied to a block-level element (like a &lt;div&gt;), it horizontally centers the text content within that element.</a:t>
            </a:r>
            <a:endParaRPr lang="en-US" sz="2000">
              <a:solidFill>
                <a:srgbClr val="808080"/>
              </a:solidFill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highlight>
                  <a:srgbClr val="E0DFDD"/>
                </a:highlight>
                <a:cs typeface="Calibri"/>
              </a:rPr>
              <a:t>background-image: </a:t>
            </a:r>
            <a:r>
              <a:rPr lang="en-US" sz="2000" err="1">
                <a:highlight>
                  <a:srgbClr val="E0DFDD"/>
                </a:highlight>
                <a:cs typeface="Calibri"/>
              </a:rPr>
              <a:t>url</a:t>
            </a:r>
            <a:r>
              <a:rPr lang="en-US" sz="2000">
                <a:highlight>
                  <a:srgbClr val="E0DFDD"/>
                </a:highlight>
                <a:cs typeface="Calibri"/>
              </a:rPr>
              <a:t>("exampleImageName.jpg");: This property sets a background image for an element. The specified image file (in this case, “exampleImageName.jpg”) will be used as the background.</a:t>
            </a:r>
            <a:endParaRPr lang="en-US" sz="2000">
              <a:solidFill>
                <a:srgbClr val="808080"/>
              </a:solidFill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highlight>
                  <a:srgbClr val="E0DFDD"/>
                </a:highlight>
                <a:cs typeface="Calibri"/>
              </a:rPr>
              <a:t>text-decoration: line-through;: When applied to text, it adds a strike-through line over the text. This is commonly used to indicate deleted or irrelevant content.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302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1B07-4944-ADD7-AA53-A6E0D125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JavaScript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6EE38-A6F8-ACA5-4009-CC1EAE96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7" y="1424573"/>
            <a:ext cx="8550443" cy="49662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/>
            <a:r>
              <a:rPr lang="en-US" sz="2400">
                <a:ea typeface="+mn-lt"/>
                <a:cs typeface="+mn-lt"/>
              </a:rPr>
              <a:t>JavaScript is a scripting language used to provide a dynamic behavior to our website.</a:t>
            </a:r>
          </a:p>
          <a:p>
            <a:pPr marL="514350" indent="-514350"/>
            <a:r>
              <a:rPr lang="en-US" sz="2400">
                <a:ea typeface="+mn-lt"/>
                <a:cs typeface="+mn-lt"/>
              </a:rPr>
              <a:t>JavaScript is the Programming Language for the Web. JavaScript can update and change both HTML and CSS.</a:t>
            </a:r>
          </a:p>
          <a:p>
            <a:pPr marL="514350" indent="-514350"/>
            <a:r>
              <a:rPr lang="en-US" sz="2400">
                <a:ea typeface="+mn-lt"/>
                <a:cs typeface="+mn-lt"/>
              </a:rPr>
              <a:t>JavaScript ﻿ Allows web pages to be interactive Web pages can change as the user moves the mouse, clicks or types.</a:t>
            </a:r>
            <a:endParaRPr lang="en-US" sz="2400">
              <a:cs typeface="Calibri"/>
            </a:endParaRPr>
          </a:p>
          <a:p>
            <a:pPr marL="514350" indent="-514350"/>
            <a:r>
              <a:rPr lang="en-US" sz="2400">
                <a:ea typeface="+mn-lt"/>
                <a:cs typeface="+mn-lt"/>
              </a:rPr>
              <a:t>JavaScript is responsible for the Functioning of the website.</a:t>
            </a:r>
            <a:endParaRPr lang="en-US" sz="2400">
              <a:cs typeface="Calibri" panose="020F0502020204030204"/>
            </a:endParaRPr>
          </a:p>
          <a:p>
            <a:pPr marL="514350" indent="-514350"/>
            <a:r>
              <a:rPr lang="en-US" sz="2400">
                <a:ea typeface="+mn-lt"/>
                <a:cs typeface="+mn-lt"/>
              </a:rPr>
              <a:t>It is a scripting language that enables us to create dynamically updating content, control multimedia, animate images, and pretty much everything else.</a:t>
            </a:r>
            <a:endParaRPr lang="en-US" sz="2400">
              <a:cs typeface="Calibri" panose="020F0502020204030204"/>
            </a:endParaRPr>
          </a:p>
          <a:p>
            <a:pPr marL="514350" indent="-514350"/>
            <a:r>
              <a:rPr lang="en-US" sz="2400">
                <a:ea typeface="+mn-lt"/>
                <a:cs typeface="+mn-lt"/>
              </a:rPr>
              <a:t>It is also written in any text editor but add the .</a:t>
            </a:r>
            <a:r>
              <a:rPr lang="en-US" sz="2400" err="1">
                <a:ea typeface="+mn-lt"/>
                <a:cs typeface="+mn-lt"/>
              </a:rPr>
              <a:t>js</a:t>
            </a:r>
            <a:r>
              <a:rPr lang="en-US" sz="2400">
                <a:ea typeface="+mn-lt"/>
                <a:cs typeface="+mn-lt"/>
              </a:rPr>
              <a:t> extension.</a:t>
            </a:r>
            <a:endParaRPr lang="en-US" sz="2400">
              <a:cs typeface="Calibri" panose="020F0502020204030204"/>
            </a:endParaRPr>
          </a:p>
        </p:txBody>
      </p:sp>
      <p:pic>
        <p:nvPicPr>
          <p:cNvPr id="5" name="Picture 4" descr="A yellow and white logo&#10;&#10;Description automatically generated">
            <a:extLst>
              <a:ext uri="{FF2B5EF4-FFF2-40B4-BE49-F238E27FC236}">
                <a16:creationId xmlns:a16="http://schemas.microsoft.com/office/drawing/2014/main" id="{7D4630DB-2128-172A-1EE8-FB7EAF1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409" y="1109162"/>
            <a:ext cx="21145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4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web page&#10;&#10;Description automatically generated">
            <a:extLst>
              <a:ext uri="{FF2B5EF4-FFF2-40B4-BE49-F238E27FC236}">
                <a16:creationId xmlns:a16="http://schemas.microsoft.com/office/drawing/2014/main" id="{814DEE5F-4E12-CFBD-4715-56BE1A3A7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980" y="89026"/>
            <a:ext cx="3353303" cy="1634960"/>
          </a:xfrm>
        </p:spPr>
      </p:pic>
      <p:pic>
        <p:nvPicPr>
          <p:cNvPr id="5" name="Picture 4" descr="A collage of several different types of buildings&#10;&#10;Description automatically generated">
            <a:extLst>
              <a:ext uri="{FF2B5EF4-FFF2-40B4-BE49-F238E27FC236}">
                <a16:creationId xmlns:a16="http://schemas.microsoft.com/office/drawing/2014/main" id="{BAF09AA5-3FC3-795D-1959-FB5B55B3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453" y="1063458"/>
            <a:ext cx="7181515" cy="5372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56625-76EB-E15F-C917-1D75D7A7E757}"/>
              </a:ext>
            </a:extLst>
          </p:cNvPr>
          <p:cNvSpPr txBox="1"/>
          <p:nvPr/>
        </p:nvSpPr>
        <p:spPr>
          <a:xfrm>
            <a:off x="6610684" y="187157"/>
            <a:ext cx="347578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cs typeface="Calibri"/>
              </a:rPr>
              <a:t>EXAMPLE: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35336-4A15-83A9-BB42-2CEA8A3CD6DB}"/>
              </a:ext>
            </a:extLst>
          </p:cNvPr>
          <p:cNvSpPr txBox="1"/>
          <p:nvPr/>
        </p:nvSpPr>
        <p:spPr>
          <a:xfrm>
            <a:off x="93577" y="1821446"/>
            <a:ext cx="4428289" cy="5493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950">
                <a:solidFill>
                  <a:srgbClr val="111111"/>
                </a:solidFill>
                <a:ea typeface="+mn-lt"/>
                <a:cs typeface="+mn-lt"/>
              </a:rPr>
              <a:t>Think of it like the </a:t>
            </a:r>
            <a:r>
              <a:rPr lang="en-US" sz="1950" b="1">
                <a:solidFill>
                  <a:srgbClr val="111111"/>
                </a:solidFill>
                <a:ea typeface="+mn-lt"/>
                <a:cs typeface="+mn-lt"/>
              </a:rPr>
              <a:t>skeleton</a:t>
            </a:r>
            <a:r>
              <a:rPr lang="en-US" sz="1950">
                <a:solidFill>
                  <a:srgbClr val="111111"/>
                </a:solidFill>
                <a:ea typeface="+mn-lt"/>
                <a:cs typeface="+mn-lt"/>
              </a:rPr>
              <a:t> of a building. Just as a building’s structure determines its layout and rooms, HTML organizes the content on a web page</a:t>
            </a:r>
            <a:endParaRPr lang="en-US" sz="1950">
              <a:solidFill>
                <a:srgbClr val="000000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en-US" sz="1950">
              <a:solidFill>
                <a:srgbClr val="111111"/>
              </a:solidFill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950">
                <a:solidFill>
                  <a:srgbClr val="111111"/>
                </a:solidFill>
                <a:ea typeface="+mn-lt"/>
                <a:cs typeface="+mn-lt"/>
              </a:rPr>
              <a:t>Imagine the same building from before, but now it’s adorned with </a:t>
            </a:r>
            <a:r>
              <a:rPr lang="en-US" sz="1950" b="1">
                <a:solidFill>
                  <a:srgbClr val="111111"/>
                </a:solidFill>
                <a:ea typeface="+mn-lt"/>
                <a:cs typeface="+mn-lt"/>
              </a:rPr>
              <a:t>aesthetic enhancements</a:t>
            </a:r>
            <a:r>
              <a:rPr lang="en-US" sz="1950">
                <a:solidFill>
                  <a:srgbClr val="111111"/>
                </a:solidFill>
                <a:ea typeface="+mn-lt"/>
                <a:cs typeface="+mn-lt"/>
              </a:rPr>
              <a:t>—like paint, windows, and decorative elements. CSS adds visual appeal to the web page.</a:t>
            </a:r>
            <a:endParaRPr lang="en-US" sz="195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endParaRPr lang="en-US" sz="1950">
              <a:solidFill>
                <a:srgbClr val="111111"/>
              </a:solidFill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950">
                <a:solidFill>
                  <a:srgbClr val="111111"/>
                </a:solidFill>
                <a:ea typeface="+mn-lt"/>
                <a:cs typeface="+mn-lt"/>
              </a:rPr>
              <a:t>Picture an </a:t>
            </a:r>
            <a:r>
              <a:rPr lang="en-US" sz="1950" b="1">
                <a:solidFill>
                  <a:srgbClr val="111111"/>
                </a:solidFill>
                <a:ea typeface="+mn-lt"/>
                <a:cs typeface="+mn-lt"/>
              </a:rPr>
              <a:t>escalator</a:t>
            </a:r>
            <a:r>
              <a:rPr lang="en-US" sz="1950">
                <a:solidFill>
                  <a:srgbClr val="111111"/>
                </a:solidFill>
                <a:ea typeface="+mn-lt"/>
                <a:cs typeface="+mn-lt"/>
              </a:rPr>
              <a:t> in our building. It moves, responds to people stepping on it, and changes direction. Similarly, JavaScript adds functionality and responsiveness to your site.</a:t>
            </a:r>
            <a:endParaRPr lang="en-US" sz="1950">
              <a:cs typeface="Calibri" panose="020F0502020204030204"/>
            </a:endParaRPr>
          </a:p>
          <a:p>
            <a:endParaRPr lang="en-US" sz="1950">
              <a:solidFill>
                <a:srgbClr val="111111"/>
              </a:solidFill>
              <a:cs typeface="Calibri"/>
            </a:endParaRPr>
          </a:p>
          <a:p>
            <a:endParaRPr lang="en-US" sz="1950">
              <a:solidFill>
                <a:srgbClr val="11111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340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4550-EADD-5B65-72BF-038527D1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Back-End Development</a:t>
            </a:r>
            <a:endParaRPr lang="en-US">
              <a:solidFill>
                <a:srgbClr val="808080"/>
              </a:solidFill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87B69-E0C9-7302-8AD5-8DDBD8683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84" y="163846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ea typeface="+mn-lt"/>
                <a:cs typeface="+mn-lt"/>
              </a:rPr>
              <a:t>Back-end development controls what goes on behind the scenes of the web applications.</a:t>
            </a:r>
            <a:endParaRPr lang="en-US">
              <a:cs typeface="Calibri" panose="020F0502020204030204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It is also known as server-side development.</a:t>
            </a:r>
            <a:endParaRPr lang="en-US">
              <a:cs typeface="Calibri" panose="020F0502020204030204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Back-end usually consists of three parts: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■ A server</a:t>
            </a:r>
            <a:endParaRPr lang="en-US" b="1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■ An Application</a:t>
            </a:r>
            <a:endParaRPr lang="en-US" b="1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■ A Database</a:t>
            </a:r>
            <a:endParaRPr lang="en-US" b="1">
              <a:cs typeface="Calibri" panose="020F0502020204030204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Users can't see how the backend works but this code is what communicates the database information to the browser.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 b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52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2F39D-B202-59DB-7017-1BD34F7B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What is design?</a:t>
            </a:r>
          </a:p>
        </p:txBody>
      </p:sp>
      <p:pic>
        <p:nvPicPr>
          <p:cNvPr id="4" name="Content Placeholder 3" descr="SDLC - Software Development Life Cycle - javatpoint">
            <a:extLst>
              <a:ext uri="{FF2B5EF4-FFF2-40B4-BE49-F238E27FC236}">
                <a16:creationId xmlns:a16="http://schemas.microsoft.com/office/drawing/2014/main" id="{4A3FC5E1-42A3-13BC-17C2-5E1DDC7C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169" y="2615979"/>
            <a:ext cx="4456801" cy="3689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F512D5-8E72-0448-3D80-B9D4B2A6BCBD}"/>
              </a:ext>
            </a:extLst>
          </p:cNvPr>
          <p:cNvSpPr txBox="1"/>
          <p:nvPr/>
        </p:nvSpPr>
        <p:spPr>
          <a:xfrm>
            <a:off x="1039978" y="2710898"/>
            <a:ext cx="50164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US" sz="2000" b="1" kern="1200">
                <a:latin typeface="+mn-lt"/>
                <a:ea typeface="+mn-ea"/>
                <a:cs typeface="Calibri"/>
              </a:rPr>
              <a:t>Plan or blueprint of a Software system. </a:t>
            </a:r>
            <a:endParaRPr 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200C4-1ABA-FFBB-5103-D3B7486A978C}"/>
              </a:ext>
            </a:extLst>
          </p:cNvPr>
          <p:cNvSpPr txBox="1"/>
          <p:nvPr/>
        </p:nvSpPr>
        <p:spPr>
          <a:xfrm>
            <a:off x="1167048" y="3327613"/>
            <a:ext cx="4654427" cy="15635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US" sz="1500" b="1" kern="1200">
                <a:latin typeface="+mn-lt"/>
                <a:ea typeface="+mn-ea"/>
                <a:cs typeface="Calibri" panose="020F0502020204030204"/>
              </a:rPr>
              <a:t>Purpose of Design:</a:t>
            </a:r>
          </a:p>
          <a:p>
            <a:pPr marL="240030" indent="-240030" defTabSz="768096">
              <a:spcAft>
                <a:spcPts val="600"/>
              </a:spcAft>
              <a:buFont typeface="Arial"/>
              <a:buChar char="•"/>
            </a:pPr>
            <a:r>
              <a:rPr lang="en-US" sz="1500" kern="1200">
                <a:latin typeface="+mn-lt"/>
                <a:ea typeface="+mn-ea"/>
                <a:cs typeface="Calibri" panose="020F0502020204030204"/>
              </a:rPr>
              <a:t>Clarification of Requirements</a:t>
            </a:r>
            <a:endParaRPr lang="en-US" sz="1500" kern="1200">
              <a:latin typeface="+mn-lt"/>
              <a:cs typeface="Calibri" panose="020F0502020204030204"/>
            </a:endParaRPr>
          </a:p>
          <a:p>
            <a:pPr marL="240030" indent="-240030" defTabSz="768096">
              <a:spcAft>
                <a:spcPts val="600"/>
              </a:spcAft>
              <a:buFont typeface="Arial"/>
              <a:buChar char="•"/>
            </a:pPr>
            <a:r>
              <a:rPr lang="en-US" sz="1500" kern="1200">
                <a:latin typeface="+mn-lt"/>
                <a:ea typeface="+mn-ea"/>
                <a:cs typeface="Calibri" panose="020F0502020204030204"/>
              </a:rPr>
              <a:t>Plan and </a:t>
            </a:r>
            <a:r>
              <a:rPr lang="en-US" sz="1500" kern="1200" err="1">
                <a:latin typeface="+mn-lt"/>
                <a:ea typeface="+mn-ea"/>
                <a:cs typeface="Calibri" panose="020F0502020204030204"/>
              </a:rPr>
              <a:t>organise</a:t>
            </a:r>
            <a:r>
              <a:rPr lang="en-US" sz="1500" kern="1200">
                <a:latin typeface="+mn-lt"/>
                <a:ea typeface="+mn-ea"/>
                <a:cs typeface="Calibri" panose="020F0502020204030204"/>
              </a:rPr>
              <a:t> software components</a:t>
            </a:r>
            <a:endParaRPr lang="en-US" sz="1500" kern="1200">
              <a:latin typeface="+mn-lt"/>
              <a:cs typeface="Calibri" panose="020F0502020204030204"/>
            </a:endParaRPr>
          </a:p>
          <a:p>
            <a:pPr marL="240030" indent="-240030" defTabSz="768096">
              <a:spcAft>
                <a:spcPts val="600"/>
              </a:spcAft>
              <a:buFont typeface="Arial"/>
              <a:buChar char="•"/>
            </a:pPr>
            <a:r>
              <a:rPr lang="en-US" sz="1500" kern="1200">
                <a:latin typeface="+mn-lt"/>
                <a:ea typeface="+mn-ea"/>
                <a:cs typeface="Calibri" panose="020F0502020204030204"/>
              </a:rPr>
              <a:t>Feedback and </a:t>
            </a:r>
            <a:r>
              <a:rPr lang="en-US" sz="1500">
                <a:cs typeface="Calibri" panose="020F0502020204030204"/>
              </a:rPr>
              <a:t>communication</a:t>
            </a:r>
            <a:endParaRPr lang="en-US" sz="1500" kern="1200">
              <a:latin typeface="+mn-lt"/>
              <a:cs typeface="Calibri" panose="020F0502020204030204"/>
            </a:endParaRPr>
          </a:p>
          <a:p>
            <a:pPr marL="240030" indent="-240030" defTabSz="768096">
              <a:spcAft>
                <a:spcPts val="600"/>
              </a:spcAft>
              <a:buFont typeface="Arial"/>
              <a:buChar char="•"/>
            </a:pPr>
            <a:r>
              <a:rPr lang="en-US" sz="1500" kern="1200">
                <a:latin typeface="+mn-lt"/>
                <a:ea typeface="+mn-ea"/>
                <a:cs typeface="Calibri" panose="020F0502020204030204"/>
              </a:rPr>
              <a:t>Areas including, UML design, UI design</a:t>
            </a:r>
            <a:endParaRPr lang="en-US" sz="15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2305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D8B6-1D54-9571-14B9-E1A1CDDB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68" y="417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>
                <a:latin typeface="Calibri"/>
                <a:cs typeface="Calibri"/>
              </a:rPr>
              <a:t>Common Back-End development technologies</a:t>
            </a:r>
            <a:endParaRPr lang="en-US" sz="4000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B666-CA5B-C544-5B3A-73172F4F4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21" y="1050256"/>
            <a:ext cx="789539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PHP</a:t>
            </a:r>
            <a:r>
              <a:rPr lang="en-US" b="1">
                <a:ea typeface="+mn-lt"/>
                <a:cs typeface="+mn-lt"/>
              </a:rPr>
              <a:t>﻿</a:t>
            </a:r>
            <a:endParaRPr lang="en-US" b="1">
              <a:cs typeface="Calibri"/>
            </a:endParaRPr>
          </a:p>
          <a:p>
            <a:r>
              <a:rPr lang="en-US" sz="2400" b="1">
                <a:solidFill>
                  <a:srgbClr val="111111"/>
                </a:solidFill>
                <a:ea typeface="+mn-lt"/>
                <a:cs typeface="+mn-lt"/>
              </a:rPr>
              <a:t>PHP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, which stands for </a:t>
            </a:r>
            <a:r>
              <a:rPr lang="en-US" sz="2400" b="1">
                <a:solidFill>
                  <a:srgbClr val="111111"/>
                </a:solidFill>
                <a:ea typeface="+mn-lt"/>
                <a:cs typeface="+mn-lt"/>
              </a:rPr>
              <a:t>“PHP: Hypertext Preprocessor”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, is a widely-used, open-source scripting language. It operates on the server side, executing scripts to handle various tasks. Being free to download and use, PHP is a powerful tool for web development. It is embedded within HTML, allowing developers to manage dynamic content, databases, session tracking, and even build entire e-commerce sites.</a:t>
            </a:r>
          </a:p>
          <a:p>
            <a:pPr marL="0" indent="0">
              <a:buNone/>
            </a:pPr>
            <a:r>
              <a:rPr lang="en-US" b="1">
                <a:solidFill>
                  <a:srgbClr val="111111"/>
                </a:solidFill>
                <a:ea typeface="+mn-lt"/>
                <a:cs typeface="+mn-lt"/>
              </a:rPr>
              <a:t>Python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Python is a programming language that lets you work quickly and integrate systems more efficiently.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rgbClr val="111111"/>
                </a:solidFill>
                <a:ea typeface="+mn-lt"/>
                <a:cs typeface="+mn-lt"/>
              </a:rPr>
              <a:t>Node.js</a:t>
            </a:r>
            <a:endParaRPr lang="en-US">
              <a:solidFill>
                <a:srgbClr val="111111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Node.js is an open source and cross- platform runtime environment for executing JavaScript code outside a browser.</a:t>
            </a:r>
            <a:endParaRPr lang="en-US" sz="2400">
              <a:cs typeface="Calibri" panose="020F0502020204030204"/>
            </a:endParaRPr>
          </a:p>
          <a:p>
            <a:endParaRPr lang="en-US" sz="2400">
              <a:ea typeface="+mn-lt"/>
              <a:cs typeface="+mn-lt"/>
            </a:endParaRPr>
          </a:p>
        </p:txBody>
      </p:sp>
      <p:pic>
        <p:nvPicPr>
          <p:cNvPr id="4" name="Picture 3" descr="A purple oval with black text&#10;&#10;Description automatically generated">
            <a:extLst>
              <a:ext uri="{FF2B5EF4-FFF2-40B4-BE49-F238E27FC236}">
                <a16:creationId xmlns:a16="http://schemas.microsoft.com/office/drawing/2014/main" id="{08AA92A6-D55F-8F48-0002-9D7CD98A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908" y="1054602"/>
            <a:ext cx="3107657" cy="1847851"/>
          </a:xfrm>
          <a:prstGeom prst="rect">
            <a:avLst/>
          </a:prstGeom>
        </p:spPr>
      </p:pic>
      <p:pic>
        <p:nvPicPr>
          <p:cNvPr id="5" name="Picture 4" descr="Python (programming language) - Wikipedia">
            <a:extLst>
              <a:ext uri="{FF2B5EF4-FFF2-40B4-BE49-F238E27FC236}">
                <a16:creationId xmlns:a16="http://schemas.microsoft.com/office/drawing/2014/main" id="{63B78D90-16E5-F4F5-7AD2-46719DDCD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510" y="2964866"/>
            <a:ext cx="1770982" cy="1944270"/>
          </a:xfrm>
          <a:prstGeom prst="rect">
            <a:avLst/>
          </a:prstGeom>
        </p:spPr>
      </p:pic>
      <p:pic>
        <p:nvPicPr>
          <p:cNvPr id="6" name="Picture 5" descr="Understanding require function (Node.js) | by Matias Daniel Torre | Medium">
            <a:extLst>
              <a:ext uri="{FF2B5EF4-FFF2-40B4-BE49-F238E27FC236}">
                <a16:creationId xmlns:a16="http://schemas.microsoft.com/office/drawing/2014/main" id="{663CB6ED-4EB7-0947-8622-EBEF7F4A5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491" y="4897438"/>
            <a:ext cx="1849020" cy="18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47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39B1-DCD2-61BB-1B00-52564085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69" y="-62664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Who is a Web Developer?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E9663-02D6-89D0-D95A-47D88676A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73" y="1036888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A web developer is a programmer who specializes in the development of World Wide Web applications using a client-server model.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The applications typically use HTML, CSS and JavaScript in the client, PHP, C#, Python, Node.js or Java in the server, and http for communications between client and server.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There are 3 types of Web Developers -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■Front-End Developer,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■ Back-End Developer,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■Full Stack Developer.</a:t>
            </a:r>
            <a:endParaRPr lang="en-US" sz="2000">
              <a:cs typeface="Calibri"/>
            </a:endParaRPr>
          </a:p>
          <a:p>
            <a:r>
              <a:rPr lang="en-US" sz="2000" b="1">
                <a:ea typeface="+mn-lt"/>
                <a:cs typeface="+mn-lt"/>
              </a:rPr>
              <a:t>Front-End Developer</a:t>
            </a:r>
            <a:r>
              <a:rPr lang="en-US" sz="2000">
                <a:ea typeface="+mn-lt"/>
                <a:cs typeface="+mn-lt"/>
              </a:rPr>
              <a:t> :-They are responsible for how a website looks. They create the site's layout and integrate graphics, applications (such as a retail checkout tool), and other content. They also write web design programs in a variety of computer languages, such as HTML or JavaScript.</a:t>
            </a:r>
            <a:endParaRPr lang="en-US" sz="2000">
              <a:cs typeface="Calibri" panose="020F0502020204030204"/>
            </a:endParaRPr>
          </a:p>
          <a:p>
            <a:r>
              <a:rPr lang="en-US" sz="2000" b="1">
                <a:ea typeface="+mn-lt"/>
                <a:cs typeface="+mn-lt"/>
              </a:rPr>
              <a:t>Back-End Developer</a:t>
            </a:r>
            <a:r>
              <a:rPr lang="en-US" sz="2000">
                <a:ea typeface="+mn-lt"/>
                <a:cs typeface="+mn-lt"/>
              </a:rPr>
              <a:t> :- They are responsible for server-side web application logic and integration of the work front-end developers do. </a:t>
            </a:r>
          </a:p>
          <a:p>
            <a:r>
              <a:rPr lang="en-US" sz="2000" b="1">
                <a:ea typeface="+mn-lt"/>
                <a:cs typeface="+mn-lt"/>
              </a:rPr>
              <a:t>Full-Stack Developer</a:t>
            </a:r>
            <a:r>
              <a:rPr lang="en-US" sz="2000">
                <a:ea typeface="+mn-lt"/>
                <a:cs typeface="+mn-lt"/>
              </a:rPr>
              <a:t> :- A Full-Stack Developer is someone familiar with both front and back-end development. They are generalists, adept at wearing both hats, and familiar with every layer of development. Obviously, employers want to hire Full-Stack Developers - according to an Indeed study, they are the fourth-most in-demand job in tech.</a:t>
            </a:r>
          </a:p>
        </p:txBody>
      </p:sp>
    </p:spTree>
    <p:extLst>
      <p:ext uri="{BB962C8B-B14F-4D97-AF65-F5344CB8AC3E}">
        <p14:creationId xmlns:p14="http://schemas.microsoft.com/office/powerpoint/2010/main" val="2110920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9B0F-D1C1-A451-FAAB-7630BC43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358" y="-22559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What Does a Web Developer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B62EB-FB7B-70DD-E2E5-062EBC87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16" y="1103731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b="1">
                <a:solidFill>
                  <a:srgbClr val="111111"/>
                </a:solidFill>
                <a:ea typeface="+mn-lt"/>
                <a:cs typeface="+mn-lt"/>
              </a:rPr>
              <a:t>Translating wireframe designs into working code</a:t>
            </a:r>
            <a:r>
              <a:rPr lang="en-US" sz="2200">
                <a:solidFill>
                  <a:srgbClr val="111111"/>
                </a:solidFill>
                <a:ea typeface="+mn-lt"/>
                <a:cs typeface="+mn-lt"/>
              </a:rPr>
              <a:t>: Web developers take visual wireframes or design mockups and turn them into functional websites by writing HTML, CSS, and JavaScript code.</a:t>
            </a:r>
            <a:endParaRPr lang="en-US" sz="2200">
              <a:cs typeface="Calibri"/>
            </a:endParaRPr>
          </a:p>
          <a:p>
            <a:r>
              <a:rPr lang="en-US" sz="2200" b="1">
                <a:solidFill>
                  <a:srgbClr val="111111"/>
                </a:solidFill>
                <a:ea typeface="+mn-lt"/>
                <a:cs typeface="+mn-lt"/>
              </a:rPr>
              <a:t>Creating the architecture and content of a site</a:t>
            </a:r>
            <a:r>
              <a:rPr lang="en-US" sz="2200">
                <a:solidFill>
                  <a:srgbClr val="111111"/>
                </a:solidFill>
                <a:ea typeface="+mn-lt"/>
                <a:cs typeface="+mn-lt"/>
              </a:rPr>
              <a:t>: This involves structuring the website, organizing pages, creating navigation menus, and adding textual content.</a:t>
            </a:r>
            <a:endParaRPr lang="en-US" sz="2200">
              <a:cs typeface="Calibri"/>
            </a:endParaRPr>
          </a:p>
          <a:p>
            <a:r>
              <a:rPr lang="en-US" sz="2200" b="1">
                <a:solidFill>
                  <a:srgbClr val="111111"/>
                </a:solidFill>
                <a:ea typeface="+mn-lt"/>
                <a:cs typeface="+mn-lt"/>
              </a:rPr>
              <a:t>Building in functionality and responsivity</a:t>
            </a:r>
            <a:r>
              <a:rPr lang="en-US" sz="2200">
                <a:solidFill>
                  <a:srgbClr val="111111"/>
                </a:solidFill>
                <a:ea typeface="+mn-lt"/>
                <a:cs typeface="+mn-lt"/>
              </a:rPr>
              <a:t>: Web developers implement interactive features, such as forms, buttons, sliders, and responsive layouts that adapt to different screen sizes.</a:t>
            </a:r>
            <a:endParaRPr lang="en-US" sz="2200">
              <a:cs typeface="Calibri"/>
            </a:endParaRPr>
          </a:p>
          <a:p>
            <a:r>
              <a:rPr lang="en-US" sz="2200" b="1">
                <a:solidFill>
                  <a:srgbClr val="111111"/>
                </a:solidFill>
                <a:ea typeface="+mn-lt"/>
                <a:cs typeface="+mn-lt"/>
              </a:rPr>
              <a:t>Making a site go live</a:t>
            </a:r>
            <a:r>
              <a:rPr lang="en-US" sz="2200">
                <a:solidFill>
                  <a:srgbClr val="111111"/>
                </a:solidFill>
                <a:ea typeface="+mn-lt"/>
                <a:cs typeface="+mn-lt"/>
              </a:rPr>
              <a:t>: After development and testing, web developers deploy the site to a live server, making it accessible to users.</a:t>
            </a:r>
            <a:endParaRPr lang="en-US" sz="2200">
              <a:cs typeface="Calibri"/>
            </a:endParaRPr>
          </a:p>
          <a:p>
            <a:r>
              <a:rPr lang="en-US" sz="2200" b="1">
                <a:solidFill>
                  <a:srgbClr val="111111"/>
                </a:solidFill>
                <a:ea typeface="+mn-lt"/>
                <a:cs typeface="+mn-lt"/>
              </a:rPr>
              <a:t>Updating and renovating sites</a:t>
            </a:r>
            <a:r>
              <a:rPr lang="en-US" sz="2200">
                <a:solidFill>
                  <a:srgbClr val="111111"/>
                </a:solidFill>
                <a:ea typeface="+mn-lt"/>
                <a:cs typeface="+mn-lt"/>
              </a:rPr>
              <a:t>: Maintenance is crucial. Developers continuously update content, fix bugs, and improve performance.</a:t>
            </a:r>
            <a:endParaRPr lang="en-US" sz="2200">
              <a:cs typeface="Calibri"/>
            </a:endParaRPr>
          </a:p>
          <a:p>
            <a:r>
              <a:rPr lang="en-US" sz="2200" b="1">
                <a:solidFill>
                  <a:srgbClr val="111111"/>
                </a:solidFill>
                <a:ea typeface="+mn-lt"/>
                <a:cs typeface="+mn-lt"/>
              </a:rPr>
              <a:t>Troubleshooting, fixing bugs, and glitches</a:t>
            </a:r>
            <a:r>
              <a:rPr lang="en-US" sz="2200">
                <a:solidFill>
                  <a:srgbClr val="111111"/>
                </a:solidFill>
                <a:ea typeface="+mn-lt"/>
                <a:cs typeface="+mn-lt"/>
              </a:rPr>
              <a:t>: When issues arise, web developers diagnose problems and apply solutions to ensure smooth functionality.</a:t>
            </a:r>
            <a:endParaRPr lang="en-US" sz="2200">
              <a:cs typeface="Calibri"/>
            </a:endParaRPr>
          </a:p>
          <a:p>
            <a:r>
              <a:rPr lang="en-US" sz="2200" b="1">
                <a:solidFill>
                  <a:srgbClr val="111111"/>
                </a:solidFill>
                <a:ea typeface="+mn-lt"/>
                <a:cs typeface="+mn-lt"/>
              </a:rPr>
              <a:t>Monitoring website traffic</a:t>
            </a:r>
            <a:r>
              <a:rPr lang="en-US" sz="2200">
                <a:solidFill>
                  <a:srgbClr val="111111"/>
                </a:solidFill>
                <a:ea typeface="+mn-lt"/>
                <a:cs typeface="+mn-lt"/>
              </a:rPr>
              <a:t>: Developers track user behavior, analyze metrics, and optimize the site for better performance.</a:t>
            </a:r>
            <a:endParaRPr lang="en-US" sz="2200">
              <a:cs typeface="Calibri"/>
            </a:endParaRPr>
          </a:p>
          <a:p>
            <a:endParaRPr lang="en-US" sz="22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5350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FD02-2A2D-E1D4-B8A4-3E82E412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B882D-CF8C-A453-AD8F-5D3A7A0B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In today's Web development, a good page design is essential. A bad design will lead to the loss of visitors and that can lead to a loss of business. In general, a good page layout must satisfy the basic elements of a good page design.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This includes color contrast, text organization, font selection, style of a page, page size, graphics used, and consistency. In order to create a well-designed page for a specific audience.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7585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764A-A867-5101-162B-895151AB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96691" cy="485632"/>
          </a:xfrm>
        </p:spPr>
        <p:txBody>
          <a:bodyPr>
            <a:noAutofit/>
          </a:bodyPr>
          <a:lstStyle/>
          <a:p>
            <a:r>
              <a:rPr lang="en-US" sz="3200" u="sng">
                <a:ea typeface="Calibri Light"/>
                <a:cs typeface="Calibri Light"/>
              </a:rPr>
              <a:t>Low Fidelity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0E3B3-DFF1-CF95-64CF-5A23A55C8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996" y="1063625"/>
            <a:ext cx="3441123" cy="45418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Sketch: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49C52D-2BA7-24A4-F465-920948A51EEA}"/>
              </a:ext>
            </a:extLst>
          </p:cNvPr>
          <p:cNvSpPr txBox="1">
            <a:spLocks/>
          </p:cNvSpPr>
          <p:nvPr/>
        </p:nvSpPr>
        <p:spPr>
          <a:xfrm>
            <a:off x="7389668" y="439593"/>
            <a:ext cx="3614305" cy="485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>
                <a:ea typeface="Calibri Light"/>
                <a:cs typeface="Calibri Light"/>
              </a:rPr>
              <a:t>High Fidelity Design</a:t>
            </a:r>
          </a:p>
        </p:txBody>
      </p:sp>
      <p:pic>
        <p:nvPicPr>
          <p:cNvPr id="6" name="Picture 5" descr="A hand drawing a website&#10;&#10;Description automatically generated">
            <a:extLst>
              <a:ext uri="{FF2B5EF4-FFF2-40B4-BE49-F238E27FC236}">
                <a16:creationId xmlns:a16="http://schemas.microsoft.com/office/drawing/2014/main" id="{5EF435AC-E1E1-D863-751A-673FA5676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73" y="1682091"/>
            <a:ext cx="2578678" cy="300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AECA0F-7262-BE8D-E7D5-3665030CC85A}"/>
              </a:ext>
            </a:extLst>
          </p:cNvPr>
          <p:cNvSpPr txBox="1"/>
          <p:nvPr/>
        </p:nvSpPr>
        <p:spPr>
          <a:xfrm>
            <a:off x="398318" y="4918363"/>
            <a:ext cx="256309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Tools: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Pen and Paper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Apps: Procreate, </a:t>
            </a:r>
            <a:r>
              <a:rPr lang="en-US" err="1">
                <a:ea typeface="Calibri"/>
                <a:cs typeface="Calibri"/>
              </a:rPr>
              <a:t>SketchBook</a:t>
            </a:r>
            <a:r>
              <a:rPr lang="en-US">
                <a:ea typeface="Calibri"/>
                <a:cs typeface="Calibri"/>
              </a:rPr>
              <a:t>, any applications allows drawing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101E36-AE65-364A-DA0E-8E0F680E0FE4}"/>
              </a:ext>
            </a:extLst>
          </p:cNvPr>
          <p:cNvSpPr txBox="1">
            <a:spLocks/>
          </p:cNvSpPr>
          <p:nvPr/>
        </p:nvSpPr>
        <p:spPr>
          <a:xfrm>
            <a:off x="3051464" y="1060161"/>
            <a:ext cx="3441123" cy="4541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Wireframe: </a:t>
            </a:r>
            <a:r>
              <a:rPr lang="en-US" sz="1800">
                <a:ea typeface="Calibri" panose="020F0502020204030204"/>
                <a:cs typeface="Calibri" panose="020F0502020204030204"/>
              </a:rPr>
              <a:t>High-level sketch, no detailed visual elements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1" name="Picture 10" descr="Everything You Need To Know About Website Wireframes | Alpha Digital">
            <a:extLst>
              <a:ext uri="{FF2B5EF4-FFF2-40B4-BE49-F238E27FC236}">
                <a16:creationId xmlns:a16="http://schemas.microsoft.com/office/drawing/2014/main" id="{DB2EE746-68B1-8731-8F92-8ABF14804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259" y="1711274"/>
            <a:ext cx="3693921" cy="295511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BEA66D-8688-50A3-DD1A-3C960C368821}"/>
              </a:ext>
            </a:extLst>
          </p:cNvPr>
          <p:cNvSpPr txBox="1">
            <a:spLocks/>
          </p:cNvSpPr>
          <p:nvPr/>
        </p:nvSpPr>
        <p:spPr>
          <a:xfrm>
            <a:off x="6811222" y="1118776"/>
            <a:ext cx="3441123" cy="4541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Mockup: </a:t>
            </a:r>
            <a:r>
              <a:rPr lang="en-US" sz="1800">
                <a:ea typeface="Calibri" panose="020F0502020204030204"/>
                <a:cs typeface="Calibri" panose="020F0502020204030204"/>
              </a:rPr>
              <a:t>Static visual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5" name="Picture 14" descr="High-fidelity wireframe">
            <a:extLst>
              <a:ext uri="{FF2B5EF4-FFF2-40B4-BE49-F238E27FC236}">
                <a16:creationId xmlns:a16="http://schemas.microsoft.com/office/drawing/2014/main" id="{4071ED26-04A5-E194-9F5E-E52FD5C55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664" y="1669701"/>
            <a:ext cx="4857159" cy="2957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8B6352-4C67-6350-BB11-C734B5523FAB}"/>
              </a:ext>
            </a:extLst>
          </p:cNvPr>
          <p:cNvSpPr txBox="1"/>
          <p:nvPr/>
        </p:nvSpPr>
        <p:spPr>
          <a:xfrm>
            <a:off x="3186735" y="5002099"/>
            <a:ext cx="256309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Tools: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Balsamiq, Figma,  Sketch, </a:t>
            </a:r>
            <a:r>
              <a:rPr lang="en-US" err="1">
                <a:ea typeface="Calibri"/>
                <a:cs typeface="Calibri"/>
              </a:rPr>
              <a:t>Mockflow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837FE-9297-284D-C122-DDEB843BB95D}"/>
              </a:ext>
            </a:extLst>
          </p:cNvPr>
          <p:cNvSpPr txBox="1"/>
          <p:nvPr/>
        </p:nvSpPr>
        <p:spPr>
          <a:xfrm>
            <a:off x="7055350" y="4918362"/>
            <a:ext cx="256309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Tools: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Balsamiq, Figma, Adobe XD, Sketch, Adobe Photoshop, Zeplin</a:t>
            </a:r>
          </a:p>
        </p:txBody>
      </p:sp>
    </p:spTree>
    <p:extLst>
      <p:ext uri="{BB962C8B-B14F-4D97-AF65-F5344CB8AC3E}">
        <p14:creationId xmlns:p14="http://schemas.microsoft.com/office/powerpoint/2010/main" val="214276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68117-E717-235D-7DCE-8F84B3B9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Calibri Light"/>
                <a:cs typeface="Calibri Light"/>
              </a:rPr>
              <a:t>Prototype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798B8-B4A9-9708-2330-2313BF60C59D}"/>
              </a:ext>
            </a:extLst>
          </p:cNvPr>
          <p:cNvSpPr>
            <a:spLocks/>
          </p:cNvSpPr>
          <p:nvPr/>
        </p:nvSpPr>
        <p:spPr>
          <a:xfrm>
            <a:off x="505510" y="1820977"/>
            <a:ext cx="5237461" cy="1203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905256">
              <a:spcAft>
                <a:spcPts val="600"/>
              </a:spcAft>
              <a:buFont typeface="Arial"/>
              <a:buChar char="•"/>
            </a:pPr>
            <a:r>
              <a:rPr lang="en-US" sz="2376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 dynamic model of the product.</a:t>
            </a:r>
            <a:endParaRPr lang="en-US">
              <a:ea typeface="+mn-ea"/>
            </a:endParaRPr>
          </a:p>
          <a:p>
            <a:pPr marL="342900" indent="-342900" defTabSz="905256">
              <a:spcAft>
                <a:spcPts val="600"/>
              </a:spcAft>
              <a:buFont typeface="Arial"/>
              <a:buChar char="•"/>
            </a:pPr>
            <a:r>
              <a:rPr lang="en-US" sz="2376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More interactive with details.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81379-4300-5CC3-08D5-993D60302355}"/>
              </a:ext>
            </a:extLst>
          </p:cNvPr>
          <p:cNvSpPr txBox="1"/>
          <p:nvPr/>
        </p:nvSpPr>
        <p:spPr>
          <a:xfrm>
            <a:off x="407751" y="3272705"/>
            <a:ext cx="6327696" cy="12662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US" sz="1782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Wireframe/Mockup link of the Quiz App:</a:t>
            </a:r>
          </a:p>
          <a:p>
            <a:pPr defTabSz="905256">
              <a:spcAft>
                <a:spcPts val="600"/>
              </a:spcAft>
            </a:pPr>
            <a:r>
              <a:rPr lang="en-US" sz="1782" kern="1200">
                <a:solidFill>
                  <a:schemeClr val="tx1"/>
                </a:solidFill>
                <a:latin typeface="+mn-lt"/>
                <a:ea typeface="+mn-lt"/>
                <a:cs typeface="+mn-lt"/>
                <a:hlinkClick r:id="rId2"/>
              </a:rPr>
              <a:t>https://www.figma.com/file/tGlAY3WfqdQTTY9TAqfYqC/QuizApp?type=design&amp;node-id=0%3A1&amp;mode=design&amp;t=3H4cGwGWay1mL9I8-1</a:t>
            </a:r>
            <a:r>
              <a:rPr lang="en-US" sz="1782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4" name="Picture 3" descr="What Figma design is the easiest to understand?">
            <a:extLst>
              <a:ext uri="{FF2B5EF4-FFF2-40B4-BE49-F238E27FC236}">
                <a16:creationId xmlns:a16="http://schemas.microsoft.com/office/drawing/2014/main" id="{4DF555CB-24A3-3469-A090-65096F95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73" y="2634176"/>
            <a:ext cx="5218609" cy="27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9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50946-F51D-A9EF-0D9B-80EC120B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 to Figma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2458-E9D4-F833-546F-EE5C287C6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507" y="387224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Access from any browser:  https://www.figma.com/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01B60E-3446-C05A-91C5-B481BF4E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61" y="2409632"/>
            <a:ext cx="7011347" cy="3531328"/>
          </a:xfrm>
          <a:prstGeom prst="rect">
            <a:avLst/>
          </a:prstGeom>
        </p:spPr>
      </p:pic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CB14D70A-CDB9-8F80-6473-242F6F35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18" y="2178231"/>
            <a:ext cx="3508096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8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965002-CEFC-C4C9-3ABB-A012C4C5DEE3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Figma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289D96-A2A2-126D-05EB-68FEB68D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00" y="2061436"/>
            <a:ext cx="10827713" cy="4709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77592-BBFC-D433-F4C0-20C4FED91D42}"/>
              </a:ext>
            </a:extLst>
          </p:cNvPr>
          <p:cNvSpPr txBox="1"/>
          <p:nvPr/>
        </p:nvSpPr>
        <p:spPr>
          <a:xfrm>
            <a:off x="476608" y="1761206"/>
            <a:ext cx="70044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Calibri"/>
              </a:rPr>
              <a:t>Once we login to </a:t>
            </a:r>
            <a:r>
              <a:rPr lang="en-US" b="1" kern="1200">
                <a:solidFill>
                  <a:srgbClr val="B50000"/>
                </a:solidFill>
                <a:latin typeface="+mn-lt"/>
                <a:ea typeface="+mn-ea"/>
                <a:cs typeface="Calibri"/>
              </a:rPr>
              <a:t>figma.com</a:t>
            </a:r>
            <a:r>
              <a:rPr lang="en-US" kern="1200">
                <a:latin typeface="+mn-lt"/>
                <a:ea typeface="+mn-ea"/>
                <a:cs typeface="Calibri"/>
              </a:rPr>
              <a:t>, we see the following screen.</a:t>
            </a:r>
            <a:endParaRPr lang="en-US"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5C893-83C3-0631-6B25-ACF9DC1C1156}"/>
              </a:ext>
            </a:extLst>
          </p:cNvPr>
          <p:cNvSpPr/>
          <p:nvPr/>
        </p:nvSpPr>
        <p:spPr>
          <a:xfrm>
            <a:off x="8840274" y="2100605"/>
            <a:ext cx="754934" cy="324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9254E624-0E65-7927-B31F-EEEB0D87522A}"/>
              </a:ext>
            </a:extLst>
          </p:cNvPr>
          <p:cNvSpPr/>
          <p:nvPr/>
        </p:nvSpPr>
        <p:spPr>
          <a:xfrm>
            <a:off x="9222514" y="1528709"/>
            <a:ext cx="887393" cy="52609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800" kern="1200">
                <a:solidFill>
                  <a:schemeClr val="bg1"/>
                </a:solidFill>
                <a:latin typeface="+mn-lt"/>
                <a:ea typeface="+mn-ea"/>
                <a:cs typeface="Calibri"/>
              </a:rPr>
              <a:t>Create a new Design File</a:t>
            </a:r>
            <a:endParaRPr lang="en-US" sz="8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84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2ED29-86D4-07BA-9F00-205F35879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56" y="58789"/>
            <a:ext cx="10515600" cy="475874"/>
          </a:xfr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Figma Design Interface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BA7CA48-7E78-6ECA-DA52-6E0ACAD3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0" y="784645"/>
            <a:ext cx="11237408" cy="52887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630316-D990-DF38-8919-F0965A06F7AD}"/>
              </a:ext>
            </a:extLst>
          </p:cNvPr>
          <p:cNvSpPr/>
          <p:nvPr/>
        </p:nvSpPr>
        <p:spPr>
          <a:xfrm>
            <a:off x="89064" y="722416"/>
            <a:ext cx="811480" cy="6729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  <a:ea typeface="Calibri"/>
                <a:cs typeface="Calibri"/>
              </a:rPr>
              <a:t>Menu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A26207-221C-A8BC-3145-A2F838BD4D17}"/>
              </a:ext>
            </a:extLst>
          </p:cNvPr>
          <p:cNvSpPr/>
          <p:nvPr/>
        </p:nvSpPr>
        <p:spPr>
          <a:xfrm>
            <a:off x="6284026" y="841168"/>
            <a:ext cx="1355766" cy="63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Options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924E3-20CB-B117-4EB5-35166462DBE6}"/>
              </a:ext>
            </a:extLst>
          </p:cNvPr>
          <p:cNvSpPr/>
          <p:nvPr/>
        </p:nvSpPr>
        <p:spPr>
          <a:xfrm>
            <a:off x="1989116" y="841168"/>
            <a:ext cx="2652155" cy="554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BCF56-7AC6-34A2-6EA5-85BEE7F4B2AA}"/>
              </a:ext>
            </a:extLst>
          </p:cNvPr>
          <p:cNvSpPr/>
          <p:nvPr/>
        </p:nvSpPr>
        <p:spPr>
          <a:xfrm>
            <a:off x="9411194" y="4670960"/>
            <a:ext cx="1355766" cy="63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Properties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57A296-DD6A-5BF8-EB65-F41628190AF4}"/>
              </a:ext>
            </a:extLst>
          </p:cNvPr>
          <p:cNvSpPr/>
          <p:nvPr/>
        </p:nvSpPr>
        <p:spPr>
          <a:xfrm>
            <a:off x="4809505" y="2879765"/>
            <a:ext cx="1355766" cy="63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Canvas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83D7C9-823C-2297-3933-A58BF4B49552}"/>
              </a:ext>
            </a:extLst>
          </p:cNvPr>
          <p:cNvSpPr/>
          <p:nvPr/>
        </p:nvSpPr>
        <p:spPr>
          <a:xfrm>
            <a:off x="633348" y="3117272"/>
            <a:ext cx="1355766" cy="63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Layers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E64AC-57A7-1CD9-B0A0-706B785BF3B9}"/>
              </a:ext>
            </a:extLst>
          </p:cNvPr>
          <p:cNvSpPr/>
          <p:nvPr/>
        </p:nvSpPr>
        <p:spPr>
          <a:xfrm>
            <a:off x="9015350" y="1494311"/>
            <a:ext cx="554181" cy="286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4FB620-DB5A-D4D5-4755-208BCFF1DC31}"/>
              </a:ext>
            </a:extLst>
          </p:cNvPr>
          <p:cNvSpPr/>
          <p:nvPr/>
        </p:nvSpPr>
        <p:spPr>
          <a:xfrm>
            <a:off x="9609116" y="1474519"/>
            <a:ext cx="633349" cy="30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96EE7F-0FFA-7C9A-438A-463CB425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Introduction to Git 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3" descr="A diagram of a computer server&#10;&#10;Description automatically generated">
            <a:extLst>
              <a:ext uri="{FF2B5EF4-FFF2-40B4-BE49-F238E27FC236}">
                <a16:creationId xmlns:a16="http://schemas.microsoft.com/office/drawing/2014/main" id="{F2F6C4E4-F3A8-2A6C-1DAA-683EDD6E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526" y="1714128"/>
            <a:ext cx="3999569" cy="3963235"/>
          </a:xfrm>
          <a:prstGeom prst="rect">
            <a:avLst/>
          </a:prstGeom>
        </p:spPr>
      </p:pic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1443CF20-8351-C410-E60F-6C7DB22B2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6892" y="3746963"/>
            <a:ext cx="6767599" cy="28540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7AA73-71AA-FBD9-B692-D9E9D0738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63" y="1854112"/>
            <a:ext cx="4964012" cy="13852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Open-source version control system</a:t>
            </a:r>
          </a:p>
          <a:p>
            <a:r>
              <a:rPr lang="en-US" sz="2000">
                <a:ea typeface="Calibri"/>
                <a:cs typeface="Calibri"/>
              </a:rPr>
              <a:t>Fast and Distributed</a:t>
            </a:r>
          </a:p>
          <a:p>
            <a:r>
              <a:rPr lang="en-US" sz="2000">
                <a:ea typeface="Calibri"/>
                <a:cs typeface="Calibri"/>
              </a:rPr>
              <a:t>Easy to learn and team collaboration</a:t>
            </a: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8937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Web Application Workshop</vt:lpstr>
      <vt:lpstr>Workshop Plan</vt:lpstr>
      <vt:lpstr>What is design?</vt:lpstr>
      <vt:lpstr>Low Fidelity Design</vt:lpstr>
      <vt:lpstr>Prototype</vt:lpstr>
      <vt:lpstr>Introduction to Figma</vt:lpstr>
      <vt:lpstr>PowerPoint Presentation</vt:lpstr>
      <vt:lpstr>PowerPoint Presentation</vt:lpstr>
      <vt:lpstr>Introduction to Git </vt:lpstr>
      <vt:lpstr>PowerPoint Presentation</vt:lpstr>
      <vt:lpstr>Git Flow of the Workshop</vt:lpstr>
      <vt:lpstr>PowerPoint Presentation</vt:lpstr>
      <vt:lpstr>Copy the GitHub Repo in Your Account</vt:lpstr>
      <vt:lpstr>Copy the GitHub Repo in Your Account</vt:lpstr>
      <vt:lpstr>Clone the Repo from Your account</vt:lpstr>
      <vt:lpstr>First Commit and Global Configurations</vt:lpstr>
      <vt:lpstr>First Commit and Global Configurations </vt:lpstr>
      <vt:lpstr>Installation of Live Server Extension</vt:lpstr>
      <vt:lpstr>What is web development?</vt:lpstr>
      <vt:lpstr>Front-End Development</vt:lpstr>
      <vt:lpstr>HTML (Hyper Text Markup Language)</vt:lpstr>
      <vt:lpstr>Structure of an HTML program</vt:lpstr>
      <vt:lpstr>Common HTML Tags</vt:lpstr>
      <vt:lpstr>CSS (Cascading Style Sheets)</vt:lpstr>
      <vt:lpstr>Let's look at the syntax</vt:lpstr>
      <vt:lpstr>PowerPoint Presentation</vt:lpstr>
      <vt:lpstr>JavaScript</vt:lpstr>
      <vt:lpstr>PowerPoint Presentation</vt:lpstr>
      <vt:lpstr>Back-End Development </vt:lpstr>
      <vt:lpstr>Common Back-End development technologies</vt:lpstr>
      <vt:lpstr>Who is a Web Developer?</vt:lpstr>
      <vt:lpstr>What Does a Web Developer Do?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Session</dc:title>
  <dc:creator>University Assistant</dc:creator>
  <cp:revision>6</cp:revision>
  <dcterms:created xsi:type="dcterms:W3CDTF">2024-02-05T09:45:44Z</dcterms:created>
  <dcterms:modified xsi:type="dcterms:W3CDTF">2024-02-07T11:50:39Z</dcterms:modified>
</cp:coreProperties>
</file>